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6"/>
  </p:handoutMasterIdLst>
  <p:sldIdLst>
    <p:sldId id="256" r:id="rId2"/>
    <p:sldId id="265" r:id="rId3"/>
    <p:sldId id="383" r:id="rId4"/>
    <p:sldId id="385" r:id="rId5"/>
    <p:sldId id="272" r:id="rId6"/>
    <p:sldId id="331" r:id="rId7"/>
    <p:sldId id="305" r:id="rId8"/>
    <p:sldId id="371" r:id="rId9"/>
    <p:sldId id="346" r:id="rId10"/>
    <p:sldId id="350" r:id="rId11"/>
    <p:sldId id="343" r:id="rId12"/>
    <p:sldId id="344" r:id="rId13"/>
    <p:sldId id="345" r:id="rId14"/>
    <p:sldId id="386" r:id="rId15"/>
    <p:sldId id="387" r:id="rId16"/>
    <p:sldId id="388" r:id="rId17"/>
    <p:sldId id="351" r:id="rId18"/>
    <p:sldId id="332" r:id="rId19"/>
    <p:sldId id="396" r:id="rId20"/>
    <p:sldId id="420" r:id="rId21"/>
    <p:sldId id="347" r:id="rId22"/>
    <p:sldId id="352" r:id="rId23"/>
    <p:sldId id="336" r:id="rId24"/>
    <p:sldId id="337" r:id="rId25"/>
    <p:sldId id="348" r:id="rId26"/>
    <p:sldId id="390" r:id="rId27"/>
    <p:sldId id="392" r:id="rId28"/>
    <p:sldId id="353" r:id="rId29"/>
    <p:sldId id="349" r:id="rId30"/>
    <p:sldId id="370" r:id="rId31"/>
    <p:sldId id="354" r:id="rId32"/>
    <p:sldId id="355" r:id="rId33"/>
    <p:sldId id="391" r:id="rId34"/>
    <p:sldId id="389" r:id="rId35"/>
  </p:sldIdLst>
  <p:sldSz cx="9144000" cy="6858000" type="screen4x3"/>
  <p:notesSz cx="6810375" cy="99425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7" autoAdjust="0"/>
  </p:normalViewPr>
  <p:slideViewPr>
    <p:cSldViewPr>
      <p:cViewPr varScale="1">
        <p:scale>
          <a:sx n="106" d="100"/>
          <a:sy n="106" d="100"/>
        </p:scale>
        <p:origin x="18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51806" cy="497126"/>
          </a:xfrm>
          <a:prstGeom prst="rect">
            <a:avLst/>
          </a:prstGeom>
        </p:spPr>
        <p:txBody>
          <a:bodyPr vert="horz" lIns="92274" tIns="46137" rIns="92274" bIns="4613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6962" y="2"/>
            <a:ext cx="2951806" cy="497126"/>
          </a:xfrm>
          <a:prstGeom prst="rect">
            <a:avLst/>
          </a:prstGeom>
        </p:spPr>
        <p:txBody>
          <a:bodyPr vert="horz" lIns="92274" tIns="46137" rIns="92274" bIns="46137" rtlCol="0"/>
          <a:lstStyle>
            <a:lvl1pPr algn="r">
              <a:defRPr sz="1300"/>
            </a:lvl1pPr>
          </a:lstStyle>
          <a:p>
            <a:fld id="{102BE5B6-0C67-4FB7-BA34-079D4362446C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43792"/>
            <a:ext cx="2951806" cy="497126"/>
          </a:xfrm>
          <a:prstGeom prst="rect">
            <a:avLst/>
          </a:prstGeom>
        </p:spPr>
        <p:txBody>
          <a:bodyPr vert="horz" lIns="92274" tIns="46137" rIns="92274" bIns="4613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6962" y="9443792"/>
            <a:ext cx="2951806" cy="497126"/>
          </a:xfrm>
          <a:prstGeom prst="rect">
            <a:avLst/>
          </a:prstGeom>
        </p:spPr>
        <p:txBody>
          <a:bodyPr vert="horz" lIns="92274" tIns="46137" rIns="92274" bIns="46137" rtlCol="0" anchor="b"/>
          <a:lstStyle>
            <a:lvl1pPr algn="r">
              <a:defRPr sz="1300"/>
            </a:lvl1pPr>
          </a:lstStyle>
          <a:p>
            <a:fld id="{53EDE260-BBF3-4029-BDA3-C0C59848B7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64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lang="it-IT" sz="4000" b="1" kern="0">
                <a:solidFill>
                  <a:schemeClr val="tx2">
                    <a:lumMod val="75000"/>
                  </a:schemeClr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85000"/>
              </a:lnSpc>
              <a:defRPr/>
            </a:lvl1pPr>
            <a:lvl2pPr>
              <a:lnSpc>
                <a:spcPct val="85000"/>
              </a:lnSpc>
              <a:defRPr/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D355-16BD-4E45-BD9A-5EA878CF7CBD}" type="datetimeFigureOut">
              <a:rPr lang="it-IT" smtClean="0"/>
              <a:pPr/>
              <a:t>08/12/19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1E1B-4F70-4964-A407-84C68BE8251C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sipi.usc.edu/database/database.php?volume=misc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it.mathworks.com/help/images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11560" y="2204864"/>
            <a:ext cx="7920880" cy="2376264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b="1">
                <a:latin typeface="Cambria" pitchFamily="18" charset="0"/>
              </a:rPr>
              <a:t>Lab 2</a:t>
            </a:r>
            <a:br>
              <a:rPr lang="en-US" b="1" dirty="0">
                <a:latin typeface="Cambria" pitchFamily="18" charset="0"/>
              </a:rPr>
            </a:br>
            <a:r>
              <a:rPr lang="en-US" b="1" dirty="0">
                <a:latin typeface="Cambria" pitchFamily="18" charset="0"/>
              </a:rPr>
              <a:t>Energy efficient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50851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ra\Desktop\Polito\Didattica\EOES 14-15\Materiale\2013_2014\Labs\Lab3\MATLAB\Image_compensation\image_output\f16_org_30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46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ra\Desktop\Polito\Didattica\EOES 14-15\Materiale\2013_2014\Labs\Lab3\MATLAB\Image_compensation\image_output\f16_compensated_300.bmp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050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arrotondato 5"/>
          <p:cNvSpPr/>
          <p:nvPr/>
        </p:nvSpPr>
        <p:spPr>
          <a:xfrm>
            <a:off x="3300779" y="823764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323528" y="2590800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Apply</a:t>
            </a:r>
            <a:r>
              <a:rPr lang="it-IT" sz="2400" dirty="0">
                <a:solidFill>
                  <a:schemeClr val="tx1"/>
                </a:solidFill>
              </a:rPr>
              <a:t> RGB-base </a:t>
            </a:r>
            <a:r>
              <a:rPr lang="it-IT" sz="2400" dirty="0" err="1">
                <a:solidFill>
                  <a:schemeClr val="tx1"/>
                </a:solidFill>
              </a:rPr>
              <a:t>distortions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ttangolo arrotondato 20"/>
          <p:cNvSpPr/>
          <p:nvPr/>
        </p:nvSpPr>
        <p:spPr>
          <a:xfrm>
            <a:off x="3275856" y="4424164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3275856" y="5517232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ttore 2 9"/>
          <p:cNvCxnSpPr>
            <a:stCxn id="7170" idx="2"/>
            <a:endCxn id="20" idx="0"/>
          </p:cNvCxnSpPr>
          <p:nvPr/>
        </p:nvCxnSpPr>
        <p:spPr>
          <a:xfrm>
            <a:off x="1763688" y="2081064"/>
            <a:ext cx="0" cy="50973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7170" idx="3"/>
            <a:endCxn id="6" idx="1"/>
          </p:cNvCxnSpPr>
          <p:nvPr/>
        </p:nvCxnSpPr>
        <p:spPr>
          <a:xfrm>
            <a:off x="2811438" y="1242864"/>
            <a:ext cx="489341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endCxn id="7171" idx="0"/>
          </p:cNvCxnSpPr>
          <p:nvPr/>
        </p:nvCxnSpPr>
        <p:spPr>
          <a:xfrm>
            <a:off x="1763688" y="3464613"/>
            <a:ext cx="0" cy="54045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7171" idx="3"/>
            <a:endCxn id="21" idx="1"/>
          </p:cNvCxnSpPr>
          <p:nvPr/>
        </p:nvCxnSpPr>
        <p:spPr>
          <a:xfrm>
            <a:off x="2811438" y="4843264"/>
            <a:ext cx="464418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7171" idx="3"/>
            <a:endCxn id="22" idx="1"/>
          </p:cNvCxnSpPr>
          <p:nvPr/>
        </p:nvCxnSpPr>
        <p:spPr>
          <a:xfrm>
            <a:off x="2811438" y="4843264"/>
            <a:ext cx="464418" cy="109306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ngolo ripiegato 26"/>
          <p:cNvSpPr/>
          <p:nvPr/>
        </p:nvSpPr>
        <p:spPr>
          <a:xfrm>
            <a:off x="6732240" y="2365877"/>
            <a:ext cx="2304256" cy="2644080"/>
          </a:xfrm>
          <a:prstGeom prst="foldedCorne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Evaluate</a:t>
            </a:r>
            <a:r>
              <a:rPr lang="it-IT" sz="2400" dirty="0">
                <a:solidFill>
                  <a:schemeClr val="tx1"/>
                </a:solidFill>
              </a:rPr>
              <a:t> the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r>
              <a:rPr lang="it-IT" sz="2400" dirty="0">
                <a:solidFill>
                  <a:schemeClr val="tx1"/>
                </a:solidFill>
              </a:rPr>
              <a:t> / image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tradeoff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Parentesi graffa chiusa 27"/>
          <p:cNvSpPr/>
          <p:nvPr/>
        </p:nvSpPr>
        <p:spPr>
          <a:xfrm>
            <a:off x="6300192" y="1242864"/>
            <a:ext cx="360040" cy="4850432"/>
          </a:xfrm>
          <a:prstGeom prst="rightBrac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432" y="4404320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00591"/>
            <a:ext cx="191362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sipi.usc.edu/database/preview/misc/4.1.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944" y="440432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1. </a:t>
            </a:r>
            <a:r>
              <a:rPr lang="it-IT" sz="4400" kern="1200" dirty="0" err="1">
                <a:solidFill>
                  <a:schemeClr val="tx1"/>
                </a:solidFill>
              </a:rPr>
              <a:t>Identification</a:t>
            </a:r>
            <a:r>
              <a:rPr lang="it-IT" sz="4400" kern="1200" dirty="0">
                <a:solidFill>
                  <a:schemeClr val="tx1"/>
                </a:solidFill>
              </a:rPr>
              <a:t> of images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it-IT" dirty="0"/>
              <a:t>Test images </a:t>
            </a:r>
            <a:r>
              <a:rPr lang="it-IT" dirty="0" err="1"/>
              <a:t>will</a:t>
            </a:r>
            <a:r>
              <a:rPr lang="it-IT" dirty="0"/>
              <a:t> be: </a:t>
            </a:r>
          </a:p>
          <a:p>
            <a:pPr lvl="1"/>
            <a:r>
              <a:rPr lang="it-IT" dirty="0"/>
              <a:t>10 color images from the USC SIPI database</a:t>
            </a:r>
          </a:p>
          <a:p>
            <a:pPr lvl="2"/>
            <a:r>
              <a:rPr lang="en-US" u="sng" dirty="0">
                <a:hlinkClick r:id="rId5"/>
              </a:rPr>
              <a:t>http://sipi.usc.edu/database/database.php?volume=misc</a:t>
            </a:r>
            <a:endParaRPr lang="en-US" u="sng" dirty="0"/>
          </a:p>
          <a:p>
            <a:pPr lvl="1"/>
            <a:r>
              <a:rPr lang="it-IT" dirty="0"/>
              <a:t>5 images </a:t>
            </a:r>
            <a:r>
              <a:rPr lang="it-IT" dirty="0" err="1"/>
              <a:t>representing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screenshots</a:t>
            </a:r>
            <a:r>
              <a:rPr lang="it-IT" dirty="0"/>
              <a:t> of </a:t>
            </a:r>
            <a:r>
              <a:rPr lang="it-IT" dirty="0" err="1"/>
              <a:t>your</a:t>
            </a:r>
            <a:r>
              <a:rPr lang="it-IT" dirty="0"/>
              <a:t> computer</a:t>
            </a:r>
          </a:p>
          <a:p>
            <a:r>
              <a:rPr lang="it-IT" dirty="0" err="1"/>
              <a:t>Different</a:t>
            </a:r>
            <a:r>
              <a:rPr lang="it-IT" dirty="0"/>
              <a:t> colors and </a:t>
            </a:r>
            <a:r>
              <a:rPr lang="it-IT" dirty="0" err="1"/>
              <a:t>characteristics</a:t>
            </a:r>
            <a:r>
              <a:rPr lang="it-IT" dirty="0"/>
              <a:t>… </a:t>
            </a:r>
            <a:endParaRPr lang="en-US" dirty="0"/>
          </a:p>
        </p:txBody>
      </p:sp>
      <p:pic>
        <p:nvPicPr>
          <p:cNvPr id="8194" name="Picture 2" descr="http://sipi.usc.edu/database/preview/misc/4.1.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95" y="450912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sipi.usc.edu/database/preview/misc/4.2.0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3" y="46531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653136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18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2. </a:t>
            </a:r>
            <a:r>
              <a:rPr lang="it-IT" sz="4400" kern="1200" dirty="0" err="1">
                <a:solidFill>
                  <a:schemeClr val="tx1"/>
                </a:solidFill>
              </a:rPr>
              <a:t>Manipulation</a:t>
            </a:r>
            <a:r>
              <a:rPr lang="it-IT" sz="4400" kern="1200" dirty="0">
                <a:solidFill>
                  <a:schemeClr val="tx1"/>
                </a:solidFill>
              </a:rPr>
              <a:t> of images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r>
              <a:rPr lang="it-IT" dirty="0" err="1"/>
              <a:t>Experiments</a:t>
            </a:r>
            <a:r>
              <a:rPr lang="it-IT" dirty="0"/>
              <a:t> </a:t>
            </a:r>
            <a:r>
              <a:rPr lang="it-IT" dirty="0" err="1"/>
              <a:t>require</a:t>
            </a:r>
            <a:r>
              <a:rPr lang="it-IT" dirty="0"/>
              <a:t> to </a:t>
            </a:r>
            <a:r>
              <a:rPr lang="it-IT" dirty="0" err="1"/>
              <a:t>adopt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color </a:t>
            </a:r>
            <a:r>
              <a:rPr lang="it-IT" dirty="0" err="1"/>
              <a:t>spaces</a:t>
            </a:r>
            <a:r>
              <a:rPr lang="it-IT" dirty="0"/>
              <a:t>…</a:t>
            </a:r>
          </a:p>
          <a:p>
            <a:r>
              <a:rPr lang="it-IT" b="1" dirty="0"/>
              <a:t>TASK: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to: </a:t>
            </a:r>
          </a:p>
          <a:p>
            <a:pPr lvl="1"/>
            <a:r>
              <a:rPr lang="it-IT" dirty="0"/>
              <a:t>Import the image </a:t>
            </a:r>
          </a:p>
          <a:p>
            <a:pPr lvl="2"/>
            <a:r>
              <a:rPr lang="it-IT" dirty="0" err="1"/>
              <a:t>imread</a:t>
            </a:r>
            <a:r>
              <a:rPr lang="it-IT" dirty="0"/>
              <a:t>() </a:t>
            </a:r>
            <a:r>
              <a:rPr lang="it-IT" dirty="0" err="1"/>
              <a:t>function</a:t>
            </a:r>
            <a:endParaRPr lang="it-IT" dirty="0"/>
          </a:p>
          <a:p>
            <a:pPr lvl="1"/>
            <a:r>
              <a:rPr lang="it-IT" dirty="0" err="1"/>
              <a:t>Extract</a:t>
            </a:r>
            <a:r>
              <a:rPr lang="it-IT" dirty="0"/>
              <a:t> the R, G, B </a:t>
            </a:r>
            <a:r>
              <a:rPr lang="it-IT" dirty="0" err="1"/>
              <a:t>channels</a:t>
            </a:r>
            <a:endParaRPr lang="it-IT" dirty="0"/>
          </a:p>
          <a:p>
            <a:pPr lvl="1"/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color </a:t>
            </a:r>
            <a:r>
              <a:rPr lang="it-IT" dirty="0" err="1"/>
              <a:t>spaces</a:t>
            </a:r>
            <a:endParaRPr lang="it-IT" dirty="0"/>
          </a:p>
          <a:p>
            <a:pPr lvl="2"/>
            <a:endParaRPr lang="en-US" dirty="0"/>
          </a:p>
          <a:p>
            <a:r>
              <a:rPr lang="en-US" dirty="0"/>
              <a:t>Refer to: </a:t>
            </a:r>
          </a:p>
          <a:p>
            <a:pPr lvl="1"/>
            <a:r>
              <a:rPr lang="en-US" dirty="0">
                <a:hlinkClick r:id="rId2"/>
              </a:rPr>
              <a:t>http://it.mathworks.com/help/images/index.html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3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10" y="276721"/>
            <a:ext cx="8470380" cy="6304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1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fontAlgn="base">
              <a:lnSpc>
                <a:spcPct val="87000"/>
              </a:lnSpc>
              <a:spcAft>
                <a:spcPct val="0"/>
              </a:spcAft>
            </a:pPr>
            <a:r>
              <a:rPr lang="it-IT" b="1" dirty="0">
                <a:latin typeface="Cambria" pitchFamily="18" charset="0"/>
              </a:rPr>
              <a:t>2. </a:t>
            </a:r>
            <a:r>
              <a:rPr lang="it-IT" b="1" dirty="0" err="1">
                <a:latin typeface="Cambria" pitchFamily="18" charset="0"/>
              </a:rPr>
              <a:t>Manipulation</a:t>
            </a:r>
            <a:r>
              <a:rPr lang="it-IT" b="1" dirty="0">
                <a:latin typeface="Cambria" pitchFamily="18" charset="0"/>
              </a:rPr>
              <a:t> of images</a:t>
            </a:r>
            <a:endParaRPr lang="en-US" b="1" dirty="0">
              <a:latin typeface="Cambria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RGB</a:t>
            </a:r>
          </a:p>
          <a:p>
            <a:pPr lvl="1"/>
            <a:r>
              <a:rPr lang="it-IT" dirty="0"/>
              <a:t>Additive color </a:t>
            </a:r>
            <a:r>
              <a:rPr lang="it-IT" dirty="0" err="1"/>
              <a:t>space</a:t>
            </a:r>
            <a:endParaRPr lang="it-IT" dirty="0"/>
          </a:p>
          <a:p>
            <a:pPr lvl="2"/>
            <a:r>
              <a:rPr lang="en-US" dirty="0"/>
              <a:t>All possible colors that can be made from three colorants for red, green and blue</a:t>
            </a:r>
          </a:p>
          <a:p>
            <a:pPr lvl="1"/>
            <a:r>
              <a:rPr lang="en-US" dirty="0"/>
              <a:t>Stores individual values for red, green and blue</a:t>
            </a:r>
            <a:endParaRPr lang="it-IT" dirty="0"/>
          </a:p>
          <a:p>
            <a:pPr lvl="1"/>
            <a:r>
              <a:rPr lang="en-US" dirty="0"/>
              <a:t>Convenient color model for computer graphics as it is similar to the human visual system 	</a:t>
            </a:r>
          </a:p>
          <a:p>
            <a:pPr lvl="2"/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LCDs</a:t>
            </a:r>
            <a:endParaRPr lang="en-US" dirty="0"/>
          </a:p>
        </p:txBody>
      </p:sp>
      <p:pic>
        <p:nvPicPr>
          <p:cNvPr id="1026" name="Picture 2" descr="https://upload.wikimedia.org/wikipedia/commons/8/83/RGB_Cube_Show_lowgamma_cutout_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014955"/>
            <a:ext cx="4104455" cy="30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fontAlgn="base">
              <a:lnSpc>
                <a:spcPct val="87000"/>
              </a:lnSpc>
              <a:spcAft>
                <a:spcPct val="0"/>
              </a:spcAft>
            </a:pPr>
            <a:r>
              <a:rPr lang="it-IT" b="1" dirty="0">
                <a:latin typeface="Cambria" pitchFamily="18" charset="0"/>
              </a:rPr>
              <a:t>2. </a:t>
            </a:r>
            <a:r>
              <a:rPr lang="it-IT" b="1" dirty="0" err="1">
                <a:latin typeface="Cambria" pitchFamily="18" charset="0"/>
              </a:rPr>
              <a:t>Manipulation</a:t>
            </a:r>
            <a:r>
              <a:rPr lang="it-IT" b="1" dirty="0">
                <a:latin typeface="Cambria" pitchFamily="18" charset="0"/>
              </a:rPr>
              <a:t> of images</a:t>
            </a:r>
            <a:endParaRPr lang="en-US" b="1" dirty="0">
              <a:latin typeface="Cambria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Lab</a:t>
            </a:r>
          </a:p>
          <a:p>
            <a:pPr lvl="1"/>
            <a:r>
              <a:rPr lang="en-US" dirty="0"/>
              <a:t>One channel for luminance (L) and two color channels (a and b)</a:t>
            </a:r>
          </a:p>
          <a:p>
            <a:pPr lvl="1"/>
            <a:r>
              <a:rPr lang="en-US" dirty="0"/>
              <a:t> Includes all perceivable colors</a:t>
            </a:r>
          </a:p>
          <a:p>
            <a:pPr lvl="2"/>
            <a:r>
              <a:rPr lang="it-IT" dirty="0"/>
              <a:t>Super-set of RGB</a:t>
            </a:r>
            <a:endParaRPr lang="en-US" dirty="0"/>
          </a:p>
          <a:p>
            <a:pPr lvl="1"/>
            <a:r>
              <a:rPr lang="en-US" dirty="0"/>
              <a:t>The space is a three-dimensional Real number space</a:t>
            </a:r>
          </a:p>
          <a:p>
            <a:pPr lvl="2"/>
            <a:r>
              <a:rPr lang="it-IT" dirty="0" err="1"/>
              <a:t>Allows</a:t>
            </a:r>
            <a:r>
              <a:rPr lang="it-IT" dirty="0"/>
              <a:t> the </a:t>
            </a:r>
            <a:r>
              <a:rPr lang="it-IT" dirty="0" err="1"/>
              <a:t>definition</a:t>
            </a:r>
            <a:r>
              <a:rPr lang="it-IT" dirty="0"/>
              <a:t> of </a:t>
            </a:r>
            <a:r>
              <a:rPr lang="it-IT" dirty="0" err="1"/>
              <a:t>Euclidean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en-US" dirty="0"/>
          </a:p>
        </p:txBody>
      </p:sp>
      <p:pic>
        <p:nvPicPr>
          <p:cNvPr id="2050" name="Picture 2" descr="http://www.artec-test-equipment.com/content/artec/producten/lab-spher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2" y="2250146"/>
            <a:ext cx="4035906" cy="355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192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fontAlgn="base">
              <a:lnSpc>
                <a:spcPct val="87000"/>
              </a:lnSpc>
              <a:spcAft>
                <a:spcPct val="0"/>
              </a:spcAft>
            </a:pPr>
            <a:r>
              <a:rPr lang="it-IT" b="1" dirty="0">
                <a:latin typeface="Cambria" pitchFamily="18" charset="0"/>
              </a:rPr>
              <a:t>2. </a:t>
            </a:r>
            <a:r>
              <a:rPr lang="it-IT" b="1" dirty="0" err="1">
                <a:latin typeface="Cambria" pitchFamily="18" charset="0"/>
              </a:rPr>
              <a:t>Manipulation</a:t>
            </a:r>
            <a:r>
              <a:rPr lang="it-IT" b="1" dirty="0">
                <a:latin typeface="Cambria" pitchFamily="18" charset="0"/>
              </a:rPr>
              <a:t> of images</a:t>
            </a:r>
            <a:endParaRPr lang="en-US" b="1" dirty="0">
              <a:latin typeface="Cambria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HSV</a:t>
            </a:r>
          </a:p>
          <a:p>
            <a:pPr lvl="1"/>
            <a:r>
              <a:rPr lang="it-IT" dirty="0" err="1"/>
              <a:t>Hue</a:t>
            </a:r>
            <a:endParaRPr lang="it-IT" dirty="0"/>
          </a:p>
          <a:p>
            <a:pPr lvl="2"/>
            <a:r>
              <a:rPr lang="it-IT" dirty="0" err="1"/>
              <a:t>Perceived</a:t>
            </a:r>
            <a:r>
              <a:rPr lang="it-IT" dirty="0"/>
              <a:t> color </a:t>
            </a:r>
          </a:p>
          <a:p>
            <a:pPr lvl="1"/>
            <a:r>
              <a:rPr lang="it-IT" dirty="0" err="1"/>
              <a:t>Saturation</a:t>
            </a:r>
            <a:endParaRPr lang="it-IT" dirty="0"/>
          </a:p>
          <a:p>
            <a:pPr lvl="2"/>
            <a:r>
              <a:rPr lang="it-IT" dirty="0" err="1"/>
              <a:t>Colorfulness</a:t>
            </a:r>
            <a:r>
              <a:rPr lang="it-IT" dirty="0"/>
              <a:t>,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white</a:t>
            </a:r>
            <a:r>
              <a:rPr lang="it-IT" dirty="0"/>
              <a:t> component</a:t>
            </a:r>
          </a:p>
          <a:p>
            <a:pPr lvl="1"/>
            <a:r>
              <a:rPr lang="it-IT" dirty="0"/>
              <a:t>Value</a:t>
            </a:r>
          </a:p>
          <a:p>
            <a:pPr lvl="2"/>
            <a:r>
              <a:rPr lang="it-IT" dirty="0" err="1"/>
              <a:t>Brightness</a:t>
            </a:r>
            <a:endParaRPr lang="it-IT" dirty="0"/>
          </a:p>
          <a:p>
            <a:pPr lvl="1"/>
            <a:r>
              <a:rPr lang="en-US" dirty="0"/>
              <a:t>Cylindrical-coordinate representations of points in an RGB color model</a:t>
            </a:r>
          </a:p>
          <a:p>
            <a:pPr lvl="1"/>
            <a:r>
              <a:rPr lang="en-US" dirty="0"/>
              <a:t>Widely used in computer graphics</a:t>
            </a:r>
          </a:p>
        </p:txBody>
      </p:sp>
      <p:pic>
        <p:nvPicPr>
          <p:cNvPr id="3074" name="Picture 2" descr="https://upload.wikimedia.org/wikipedia/commons/0/0d/HSV_color_solid_cylinder_alpha_lowgamm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645024"/>
            <a:ext cx="355239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ra\Desktop\Polito\Didattica\EOES 14-15\Materiale\2013_2014\Labs\Lab3\MATLAB\Image_compensation\image_output\f16_org_30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46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ra\Desktop\Polito\Didattica\EOES 14-15\Materiale\2013_2014\Labs\Lab3\MATLAB\Image_compensation\image_output\f16_compensated_300.bmp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050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arrotondato 5"/>
          <p:cNvSpPr/>
          <p:nvPr/>
        </p:nvSpPr>
        <p:spPr>
          <a:xfrm>
            <a:off x="3300779" y="823764"/>
            <a:ext cx="288032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323528" y="2590800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Apply</a:t>
            </a:r>
            <a:r>
              <a:rPr lang="it-IT" sz="2400" dirty="0">
                <a:solidFill>
                  <a:schemeClr val="tx1"/>
                </a:solidFill>
              </a:rPr>
              <a:t> RGB-base </a:t>
            </a:r>
            <a:r>
              <a:rPr lang="it-IT" sz="2400" dirty="0" err="1">
                <a:solidFill>
                  <a:schemeClr val="tx1"/>
                </a:solidFill>
              </a:rPr>
              <a:t>distortions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ttangolo arrotondato 20"/>
          <p:cNvSpPr/>
          <p:nvPr/>
        </p:nvSpPr>
        <p:spPr>
          <a:xfrm>
            <a:off x="3275856" y="4424164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3275856" y="5517232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ttore 2 9"/>
          <p:cNvCxnSpPr>
            <a:stCxn id="7170" idx="2"/>
            <a:endCxn id="20" idx="0"/>
          </p:cNvCxnSpPr>
          <p:nvPr/>
        </p:nvCxnSpPr>
        <p:spPr>
          <a:xfrm>
            <a:off x="1763688" y="2081064"/>
            <a:ext cx="0" cy="50973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7170" idx="3"/>
            <a:endCxn id="6" idx="1"/>
          </p:cNvCxnSpPr>
          <p:nvPr/>
        </p:nvCxnSpPr>
        <p:spPr>
          <a:xfrm>
            <a:off x="2811438" y="1242864"/>
            <a:ext cx="48934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endCxn id="7171" idx="0"/>
          </p:cNvCxnSpPr>
          <p:nvPr/>
        </p:nvCxnSpPr>
        <p:spPr>
          <a:xfrm>
            <a:off x="1763688" y="3464613"/>
            <a:ext cx="0" cy="54045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7171" idx="3"/>
            <a:endCxn id="21" idx="1"/>
          </p:cNvCxnSpPr>
          <p:nvPr/>
        </p:nvCxnSpPr>
        <p:spPr>
          <a:xfrm>
            <a:off x="2811438" y="4843264"/>
            <a:ext cx="464418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7171" idx="3"/>
            <a:endCxn id="22" idx="1"/>
          </p:cNvCxnSpPr>
          <p:nvPr/>
        </p:nvCxnSpPr>
        <p:spPr>
          <a:xfrm>
            <a:off x="2811438" y="4843264"/>
            <a:ext cx="464418" cy="109306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ngolo ripiegato 26"/>
          <p:cNvSpPr/>
          <p:nvPr/>
        </p:nvSpPr>
        <p:spPr>
          <a:xfrm>
            <a:off x="6732240" y="2365877"/>
            <a:ext cx="2304256" cy="2644080"/>
          </a:xfrm>
          <a:prstGeom prst="foldedCorne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Evaluate</a:t>
            </a:r>
            <a:r>
              <a:rPr lang="it-IT" sz="2400" dirty="0">
                <a:solidFill>
                  <a:schemeClr val="tx1"/>
                </a:solidFill>
              </a:rPr>
              <a:t> the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r>
              <a:rPr lang="it-IT" sz="2400" dirty="0">
                <a:solidFill>
                  <a:schemeClr val="tx1"/>
                </a:solidFill>
              </a:rPr>
              <a:t> / image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tradeoff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Parentesi graffa chiusa 27"/>
          <p:cNvSpPr/>
          <p:nvPr/>
        </p:nvSpPr>
        <p:spPr>
          <a:xfrm>
            <a:off x="6300192" y="1242864"/>
            <a:ext cx="360040" cy="4850432"/>
          </a:xfrm>
          <a:prstGeom prst="rightBrac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6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egnaposto contenuto 2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43397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Power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/>
                          </a:rPr>
                          <m:t>𝑝𝑖𝑥𝑒𝑙</m:t>
                        </m:r>
                      </m:sub>
                    </m:sSub>
                    <m:r>
                      <a:rPr lang="it-IT" b="0" i="1" smtClean="0">
                        <a:latin typeface="Cambria Math"/>
                      </a:rPr>
                      <m:t>=</m:t>
                    </m:r>
                    <m:r>
                      <a:rPr lang="it-IT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𝑅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+</m:t>
                    </m:r>
                    <m:r>
                      <a:rPr lang="it-IT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𝐺</m:t>
                        </m:r>
                      </m:e>
                    </m:d>
                    <m:r>
                      <a:rPr lang="it-IT" b="0" i="1" smtClean="0">
                        <a:latin typeface="Cambria Math"/>
                      </a:rPr>
                      <m:t>+</m:t>
                    </m:r>
                    <m:r>
                      <a:rPr lang="it-IT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it-IT" b="0" dirty="0"/>
              </a:p>
              <a:p>
                <a:pPr lvl="2"/>
                <a:r>
                  <a:rPr lang="it-IT" dirty="0" err="1"/>
                  <a:t>Depends</a:t>
                </a:r>
                <a:r>
                  <a:rPr lang="it-IT" dirty="0"/>
                  <a:t> on pixel color in </a:t>
                </a:r>
                <a:r>
                  <a:rPr lang="it-IT" dirty="0" err="1"/>
                  <a:t>terms</a:t>
                </a:r>
                <a:r>
                  <a:rPr lang="it-IT" dirty="0"/>
                  <a:t> of RGB </a:t>
                </a:r>
                <a:r>
                  <a:rPr lang="it-IT" dirty="0" err="1"/>
                  <a:t>components</a:t>
                </a:r>
                <a:endParaRPr lang="it-IT" dirty="0"/>
              </a:p>
              <a:p>
                <a:pPr lvl="2"/>
                <a:r>
                  <a:rPr lang="it-IT" dirty="0"/>
                  <a:t>f, h and k </a:t>
                </a:r>
                <a:r>
                  <a:rPr lang="it-IT" dirty="0" err="1"/>
                  <a:t>determined</a:t>
                </a:r>
                <a:r>
                  <a:rPr lang="it-IT" dirty="0"/>
                  <a:t> </a:t>
                </a:r>
                <a:r>
                  <a:rPr lang="it-IT" dirty="0" err="1"/>
                  <a:t>experimentally</a:t>
                </a:r>
                <a:r>
                  <a:rPr lang="it-IT" dirty="0"/>
                  <a:t> by: </a:t>
                </a:r>
              </a:p>
              <a:p>
                <a:pPr lvl="3"/>
                <a:r>
                  <a:rPr lang="it-IT" dirty="0" err="1"/>
                  <a:t>Setting</a:t>
                </a:r>
                <a:r>
                  <a:rPr lang="it-IT" dirty="0"/>
                  <a:t> </a:t>
                </a:r>
                <a:r>
                  <a:rPr lang="it-IT" dirty="0" err="1"/>
                  <a:t>black</a:t>
                </a:r>
                <a:r>
                  <a:rPr lang="it-IT" dirty="0"/>
                  <a:t> screen to estimate C</a:t>
                </a:r>
              </a:p>
              <a:p>
                <a:pPr lvl="3"/>
                <a:r>
                  <a:rPr lang="it-IT" dirty="0"/>
                  <a:t>For f, set G and B </a:t>
                </a:r>
                <a:r>
                  <a:rPr lang="it-IT" dirty="0" err="1"/>
                  <a:t>components</a:t>
                </a:r>
                <a:r>
                  <a:rPr lang="it-IT" dirty="0"/>
                  <a:t> to 0 and </a:t>
                </a:r>
                <a:r>
                  <a:rPr lang="it-IT" dirty="0" err="1"/>
                  <a:t>vary</a:t>
                </a:r>
                <a:r>
                  <a:rPr lang="it-IT" dirty="0"/>
                  <a:t> R component</a:t>
                </a:r>
              </a:p>
              <a:p>
                <a:pPr lvl="3"/>
                <a:r>
                  <a:rPr lang="it-IT" dirty="0" err="1"/>
                  <a:t>Similar</a:t>
                </a:r>
                <a:r>
                  <a:rPr lang="it-IT" dirty="0"/>
                  <a:t> for h and k</a:t>
                </a:r>
              </a:p>
              <a:p>
                <a:pPr lvl="2"/>
                <a:endParaRPr lang="it-IT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𝑖𝑚𝑎𝑔𝑒</m:t>
                        </m:r>
                      </m:sub>
                    </m:sSub>
                    <m:r>
                      <a:rPr lang="it-IT" b="0" i="1" smtClean="0">
                        <a:latin typeface="Cambria Math"/>
                      </a:rPr>
                      <m:t>=</m:t>
                    </m:r>
                    <m:r>
                      <a:rPr lang="it-IT" b="0" i="1" smtClean="0">
                        <a:latin typeface="Cambria Math"/>
                      </a:rPr>
                      <m:t>𝐶</m:t>
                    </m:r>
                    <m:r>
                      <a:rPr lang="it-IT" b="0" i="1" smtClean="0">
                        <a:latin typeface="Cambria Math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/>
                          </a:rPr>
                          <m:t>𝑖</m:t>
                        </m:r>
                        <m:r>
                          <a:rPr lang="it-IT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it-IT" i="1">
                                <a:latin typeface="Cambria Math"/>
                              </a:rPr>
                              <m:t>+</m:t>
                            </m:r>
                            <m:r>
                              <a:rPr lang="it-IT" i="1">
                                <a:latin typeface="Cambria Math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it-IT" i="1">
                                <a:latin typeface="Cambria Math"/>
                              </a:rPr>
                              <m:t>+</m:t>
                            </m:r>
                            <m:r>
                              <a:rPr lang="it-IT" i="1">
                                <a:latin typeface="Cambria Math"/>
                              </a:rPr>
                              <m:t>𝑘</m:t>
                            </m:r>
                            <m:r>
                              <a:rPr lang="it-IT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it-IT" dirty="0"/>
                  <a:t> </a:t>
                </a:r>
              </a:p>
              <a:p>
                <a:pPr lvl="2"/>
                <a:r>
                  <a:rPr lang="it-IT" dirty="0" err="1"/>
                  <a:t>Sums</a:t>
                </a:r>
                <a:r>
                  <a:rPr lang="it-IT" dirty="0"/>
                  <a:t> up </a:t>
                </a:r>
                <a:r>
                  <a:rPr lang="it-IT" dirty="0" err="1"/>
                  <a:t>power</a:t>
                </a:r>
                <a:r>
                  <a:rPr lang="it-IT" dirty="0"/>
                  <a:t> </a:t>
                </a:r>
                <a:r>
                  <a:rPr lang="it-IT" dirty="0" err="1"/>
                  <a:t>contributions</a:t>
                </a:r>
                <a:r>
                  <a:rPr lang="it-IT" dirty="0"/>
                  <a:t> of single </a:t>
                </a:r>
                <a:r>
                  <a:rPr lang="it-IT" dirty="0" err="1"/>
                  <a:t>pixels</a:t>
                </a:r>
                <a:endParaRPr lang="it-IT" dirty="0"/>
              </a:p>
              <a:p>
                <a:pPr lvl="2"/>
                <a:r>
                  <a:rPr lang="it-IT" dirty="0"/>
                  <a:t>C </a:t>
                </a:r>
                <a:r>
                  <a:rPr lang="it-IT" dirty="0" err="1"/>
                  <a:t>static</a:t>
                </a:r>
                <a:r>
                  <a:rPr lang="it-IT" dirty="0"/>
                  <a:t> </a:t>
                </a:r>
                <a:r>
                  <a:rPr lang="it-IT" dirty="0" err="1"/>
                  <a:t>power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of pixel </a:t>
                </a:r>
                <a:r>
                  <a:rPr lang="it-IT" dirty="0" err="1"/>
                  <a:t>values</a:t>
                </a:r>
                <a:endParaRPr lang="it-IT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3" name="Segnaposto contenuto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43397"/>
                <a:ext cx="8229600" cy="4525963"/>
              </a:xfrm>
              <a:blipFill>
                <a:blip r:embed="rId2"/>
                <a:stretch>
                  <a:fillRect l="-1852" t="-336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3. Evaluation of </a:t>
            </a:r>
            <a:r>
              <a:rPr lang="it-IT" sz="4400" kern="1200" dirty="0" err="1">
                <a:solidFill>
                  <a:schemeClr val="tx1"/>
                </a:solidFill>
              </a:rPr>
              <a:t>power</a:t>
            </a:r>
            <a:r>
              <a:rPr lang="it-IT" sz="4400" kern="1200" dirty="0">
                <a:solidFill>
                  <a:schemeClr val="tx1"/>
                </a:solidFill>
              </a:rPr>
              <a:t> </a:t>
            </a:r>
            <a:r>
              <a:rPr lang="it-IT" sz="4400" kern="1200" dirty="0" err="1">
                <a:solidFill>
                  <a:schemeClr val="tx1"/>
                </a:solidFill>
              </a:rPr>
              <a:t>consumption</a:t>
            </a:r>
            <a:endParaRPr lang="en-US" sz="4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74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7600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kern="1200" dirty="0">
                <a:solidFill>
                  <a:schemeClr val="tx1"/>
                </a:solidFill>
              </a:rPr>
              <a:t>1. Evaluation of </a:t>
            </a:r>
            <a:r>
              <a:rPr lang="it-IT" kern="1200" dirty="0" err="1">
                <a:solidFill>
                  <a:schemeClr val="tx1"/>
                </a:solidFill>
              </a:rPr>
              <a:t>power</a:t>
            </a:r>
            <a:r>
              <a:rPr lang="it-IT" kern="1200" dirty="0">
                <a:solidFill>
                  <a:schemeClr val="tx1"/>
                </a:solidFill>
              </a:rPr>
              <a:t> </a:t>
            </a:r>
            <a:r>
              <a:rPr lang="it-IT" kern="1200" dirty="0" err="1">
                <a:solidFill>
                  <a:schemeClr val="tx1"/>
                </a:solidFill>
              </a:rPr>
              <a:t>consumption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88840"/>
            <a:ext cx="8507288" cy="4824536"/>
          </a:xfrm>
        </p:spPr>
        <p:txBody>
          <a:bodyPr>
            <a:normAutofit/>
          </a:bodyPr>
          <a:lstStyle/>
          <a:p>
            <a:r>
              <a:rPr lang="en-US" dirty="0"/>
              <a:t>Experimental Setup:</a:t>
            </a:r>
          </a:p>
          <a:p>
            <a:pPr lvl="1"/>
            <a:r>
              <a:rPr lang="en-US" sz="2400" dirty="0"/>
              <a:t>Show monochromatic images with different RGB values on the OLED, e.g.: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Measure power supply current (and convert to power)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6B590F-E759-E340-9FB0-30997866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2"/>
          <a:stretch/>
        </p:blipFill>
        <p:spPr>
          <a:xfrm rot="5400000">
            <a:off x="1195948" y="3493418"/>
            <a:ext cx="1957277" cy="18722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F19219-277B-2544-90D4-5A5AEC1B2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9"/>
          <a:stretch/>
        </p:blipFill>
        <p:spPr>
          <a:xfrm rot="5400000">
            <a:off x="3595440" y="3491341"/>
            <a:ext cx="1953120" cy="1872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FCFAE7-E590-F64E-A4B5-7BC255535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7"/>
          <a:stretch/>
        </p:blipFill>
        <p:spPr>
          <a:xfrm rot="5400000">
            <a:off x="6107017" y="3383528"/>
            <a:ext cx="1953123" cy="20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7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 err="1">
                <a:solidFill>
                  <a:schemeClr val="tx1"/>
                </a:solidFill>
              </a:rPr>
              <a:t>Objective</a:t>
            </a:r>
            <a:r>
              <a:rPr lang="it-IT" sz="4400" kern="1200" dirty="0">
                <a:solidFill>
                  <a:schemeClr val="tx1"/>
                </a:solidFill>
              </a:rPr>
              <a:t> and </a:t>
            </a:r>
            <a:r>
              <a:rPr lang="it-IT" sz="4400" kern="1200" dirty="0" err="1">
                <a:solidFill>
                  <a:schemeClr val="tx1"/>
                </a:solidFill>
              </a:rPr>
              <a:t>organization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Demonstrates how manipulation of an image can be used to tradeoff image quality to save power in emissive displays</a:t>
            </a:r>
          </a:p>
          <a:p>
            <a:pPr lvl="1"/>
            <a:r>
              <a:rPr lang="it-IT" dirty="0"/>
              <a:t>1 report </a:t>
            </a:r>
            <a:r>
              <a:rPr lang="it-IT"/>
              <a:t>– 2 </a:t>
            </a:r>
            <a:r>
              <a:rPr lang="it-IT" dirty="0" err="1"/>
              <a:t>days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Matlab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Organize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in </a:t>
            </a:r>
            <a:r>
              <a:rPr lang="it-IT" dirty="0" err="1"/>
              <a:t>functions</a:t>
            </a:r>
            <a:r>
              <a:rPr lang="it-IT" dirty="0"/>
              <a:t> and scripts to </a:t>
            </a:r>
            <a:r>
              <a:rPr lang="it-IT" b="1" dirty="0" err="1"/>
              <a:t>automatically</a:t>
            </a:r>
            <a:r>
              <a:rPr lang="it-IT" dirty="0"/>
              <a:t> test and </a:t>
            </a:r>
            <a:r>
              <a:rPr lang="it-IT" dirty="0" err="1"/>
              <a:t>evaluate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images and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0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7600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kern="1200" dirty="0">
                <a:solidFill>
                  <a:schemeClr val="tx1"/>
                </a:solidFill>
              </a:rPr>
              <a:t>1. </a:t>
            </a:r>
            <a:r>
              <a:rPr lang="it-IT" kern="1200" dirty="0" err="1">
                <a:solidFill>
                  <a:schemeClr val="tx1"/>
                </a:solidFill>
              </a:rPr>
              <a:t>Power</a:t>
            </a:r>
            <a:r>
              <a:rPr lang="it-IT" kern="1200" dirty="0">
                <a:solidFill>
                  <a:schemeClr val="tx1"/>
                </a:solidFill>
              </a:rPr>
              <a:t> model for the </a:t>
            </a:r>
            <a:r>
              <a:rPr lang="it-IT" kern="1200" dirty="0" err="1">
                <a:solidFill>
                  <a:schemeClr val="tx1"/>
                </a:solidFill>
              </a:rPr>
              <a:t>provided</a:t>
            </a:r>
            <a:r>
              <a:rPr lang="it-IT" kern="1200" dirty="0">
                <a:solidFill>
                  <a:schemeClr val="tx1"/>
                </a:solidFill>
              </a:rPr>
              <a:t> OLED (</a:t>
            </a:r>
            <a:r>
              <a:rPr lang="it-IT" kern="1200" dirty="0" err="1">
                <a:solidFill>
                  <a:schemeClr val="tx1"/>
                </a:solidFill>
              </a:rPr>
              <a:t>cont’d</a:t>
            </a:r>
            <a:r>
              <a:rPr lang="it-IT" kern="1200" dirty="0">
                <a:solidFill>
                  <a:schemeClr val="tx1"/>
                </a:solidFill>
              </a:rPr>
              <a:t>)</a:t>
            </a:r>
            <a:endParaRPr lang="en-US" kern="1200" dirty="0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EFF9C2A-31E7-8240-BCEC-EDED83BB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385"/>
            <a:ext cx="9144000" cy="2736304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88840"/>
            <a:ext cx="8507288" cy="4824536"/>
          </a:xfrm>
        </p:spPr>
        <p:txBody>
          <a:bodyPr>
            <a:normAutofit/>
          </a:bodyPr>
          <a:lstStyle/>
          <a:p>
            <a:r>
              <a:rPr lang="en-US" dirty="0"/>
              <a:t>Interpolation:</a:t>
            </a:r>
            <a:endParaRPr lang="en-US" sz="2400" dirty="0"/>
          </a:p>
          <a:p>
            <a:pPr lvl="1"/>
            <a:r>
              <a:rPr lang="en-US" sz="2000" dirty="0"/>
              <a:t>Find regression model type that fits best the data and determine the corresponding parameters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this Lab, we used a model format from literature (see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154722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3. Evaluation of </a:t>
            </a:r>
            <a:r>
              <a:rPr lang="it-IT" sz="4400" kern="1200" dirty="0" err="1">
                <a:solidFill>
                  <a:schemeClr val="tx1"/>
                </a:solidFill>
              </a:rPr>
              <a:t>power</a:t>
            </a:r>
            <a:r>
              <a:rPr lang="it-IT" sz="4400" kern="1200" dirty="0">
                <a:solidFill>
                  <a:schemeClr val="tx1"/>
                </a:solidFill>
              </a:rPr>
              <a:t> </a:t>
            </a:r>
            <a:r>
              <a:rPr lang="it-IT" sz="4400" kern="1200" dirty="0" err="1">
                <a:solidFill>
                  <a:schemeClr val="tx1"/>
                </a:solidFill>
              </a:rPr>
              <a:t>consumption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507288" cy="4464496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/>
                  <a:t>TASK: </a:t>
                </a:r>
                <a:r>
                  <a:rPr lang="it-IT" dirty="0" err="1"/>
                  <a:t>Define</a:t>
                </a:r>
                <a:r>
                  <a:rPr lang="it-IT" dirty="0"/>
                  <a:t> a MATLAB </a:t>
                </a:r>
                <a:r>
                  <a:rPr lang="it-IT" dirty="0" err="1"/>
                  <a:t>function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estimates</a:t>
                </a:r>
                <a:r>
                  <a:rPr lang="it-IT" dirty="0"/>
                  <a:t> </a:t>
                </a:r>
                <a:r>
                  <a:rPr lang="it-IT" dirty="0" err="1"/>
                  <a:t>power</a:t>
                </a:r>
                <a:r>
                  <a:rPr lang="it-IT" dirty="0"/>
                  <a:t> </a:t>
                </a:r>
                <a:r>
                  <a:rPr lang="it-IT" dirty="0" err="1"/>
                  <a:t>consumed</a:t>
                </a:r>
                <a:r>
                  <a:rPr lang="it-IT" dirty="0"/>
                  <a:t> to display an image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𝑝𝑖𝑥𝑒𝑙</m:t>
                        </m:r>
                      </m:sub>
                    </m:sSub>
                    <m:r>
                      <a:rPr lang="it-IT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it-IT" dirty="0"/>
              </a:p>
              <a:p>
                <a:pPr lvl="1"/>
                <a:endParaRPr lang="it-IT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𝑖𝑚𝑎𝑔𝑒</m:t>
                        </m:r>
                      </m:sub>
                    </m:sSub>
                    <m:r>
                      <a:rPr lang="it-IT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>
                        <a:latin typeface="Cambria Math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i="1">
                            <a:latin typeface="Cambria Math"/>
                          </a:rPr>
                          <m:t>𝑖</m:t>
                        </m:r>
                        <m:r>
                          <a:rPr lang="it-IT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it-IT" i="1">
                            <a:latin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i="1">
                                <a:latin typeface="Cambria Math"/>
                              </a:rPr>
                              <m:t>(</m:t>
                            </m:r>
                            <m:r>
                              <a:rPr lang="it-IT" i="1">
                                <a:latin typeface="Cambria Math"/>
                              </a:rPr>
                              <m:t>𝑅</m:t>
                            </m:r>
                            <m:r>
                              <a:rPr lang="it-IT" i="1">
                                <a:latin typeface="Cambria Math"/>
                              </a:rPr>
                              <m:t>, </m:t>
                            </m:r>
                            <m:r>
                              <a:rPr lang="it-IT" i="1">
                                <a:latin typeface="Cambria Math"/>
                              </a:rPr>
                              <m:t>𝐺</m:t>
                            </m:r>
                            <m:r>
                              <a:rPr lang="it-IT" i="1">
                                <a:latin typeface="Cambria Math"/>
                              </a:rPr>
                              <m:t>, </m:t>
                            </m:r>
                            <m:r>
                              <a:rPr lang="it-IT" i="1">
                                <a:latin typeface="Cambria Math"/>
                              </a:rPr>
                              <m:t>𝐵</m:t>
                            </m:r>
                            <m:r>
                              <a:rPr lang="it-IT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it-IT" dirty="0"/>
                  <a:t> </a:t>
                </a:r>
              </a:p>
              <a:p>
                <a:pPr lvl="1"/>
                <a:endParaRPr lang="it-IT" dirty="0"/>
              </a:p>
              <a:p>
                <a:pPr lvl="1"/>
                <a:r>
                  <a:rPr lang="it-IT" dirty="0"/>
                  <a:t>R, G, B are pixel </a:t>
                </a:r>
                <a:r>
                  <a:rPr lang="it-IT" dirty="0" err="1"/>
                  <a:t>values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0 and 255</a:t>
                </a:r>
              </a:p>
              <a:p>
                <a:pPr marL="457200" lvl="1" indent="0">
                  <a:buNone/>
                </a:pPr>
                <a:endParaRPr lang="it-IT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507288" cy="4464496"/>
              </a:xfrm>
              <a:blipFill>
                <a:blip r:embed="rId2"/>
                <a:stretch>
                  <a:fillRect l="-1791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7CF782-E9CE-4C45-9657-7A2318A5C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9795"/>
              </p:ext>
            </p:extLst>
          </p:nvPr>
        </p:nvGraphicFramePr>
        <p:xfrm>
          <a:off x="323528" y="5500434"/>
          <a:ext cx="8471305" cy="813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998">
                  <a:extLst>
                    <a:ext uri="{9D8B030D-6E8A-4147-A177-3AD203B41FA5}">
                      <a16:colId xmlns:a16="http://schemas.microsoft.com/office/drawing/2014/main" val="1700206421"/>
                    </a:ext>
                  </a:extLst>
                </a:gridCol>
                <a:gridCol w="1933582">
                  <a:extLst>
                    <a:ext uri="{9D8B030D-6E8A-4147-A177-3AD203B41FA5}">
                      <a16:colId xmlns:a16="http://schemas.microsoft.com/office/drawing/2014/main" val="4018210275"/>
                    </a:ext>
                  </a:extLst>
                </a:gridCol>
                <a:gridCol w="1933582">
                  <a:extLst>
                    <a:ext uri="{9D8B030D-6E8A-4147-A177-3AD203B41FA5}">
                      <a16:colId xmlns:a16="http://schemas.microsoft.com/office/drawing/2014/main" val="4020450563"/>
                    </a:ext>
                  </a:extLst>
                </a:gridCol>
                <a:gridCol w="1625918">
                  <a:extLst>
                    <a:ext uri="{9D8B030D-6E8A-4147-A177-3AD203B41FA5}">
                      <a16:colId xmlns:a16="http://schemas.microsoft.com/office/drawing/2014/main" val="2892627902"/>
                    </a:ext>
                  </a:extLst>
                </a:gridCol>
                <a:gridCol w="2016225">
                  <a:extLst>
                    <a:ext uri="{9D8B030D-6E8A-4147-A177-3AD203B41FA5}">
                      <a16:colId xmlns:a16="http://schemas.microsoft.com/office/drawing/2014/main" val="228508726"/>
                    </a:ext>
                  </a:extLst>
                </a:gridCol>
              </a:tblGrid>
              <a:tr h="442848"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/>
                        <a:t>γ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</a:t>
                      </a:r>
                      <a:r>
                        <a:rPr lang="en-US" sz="1600" b="1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</a:t>
                      </a:r>
                      <a:r>
                        <a:rPr lang="en-US" sz="1600" b="1" baseline="-250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</a:t>
                      </a:r>
                      <a:r>
                        <a:rPr lang="en-US" sz="1600" b="1" baseline="-250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</a:t>
                      </a:r>
                      <a:r>
                        <a:rPr lang="en-US" sz="1600" b="1" baseline="-25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4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0.7755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1.48169521*10</a:t>
                      </a:r>
                      <a:r>
                        <a:rPr lang="en-US" sz="16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2.13636845*10</a:t>
                      </a:r>
                      <a:r>
                        <a:rPr lang="en-US" sz="16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1.77746705*10</a:t>
                      </a:r>
                      <a:r>
                        <a:rPr lang="en-US" sz="16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2.14348309*10</a:t>
                      </a:r>
                      <a:r>
                        <a:rPr lang="en-US" sz="16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889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ra\Desktop\Polito\Didattica\EOES 14-15\Materiale\2013_2014\Labs\Lab3\MATLAB\Image_compensation\image_output\f16_org_30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46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ra\Desktop\Polito\Didattica\EOES 14-15\Materiale\2013_2014\Labs\Lab3\MATLAB\Image_compensation\image_output\f16_compensated_3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050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arrotondato 5"/>
          <p:cNvSpPr/>
          <p:nvPr/>
        </p:nvSpPr>
        <p:spPr>
          <a:xfrm>
            <a:off x="3300779" y="823764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323528" y="2590800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Apply</a:t>
            </a:r>
            <a:r>
              <a:rPr lang="it-IT" sz="2400" dirty="0">
                <a:solidFill>
                  <a:schemeClr val="tx1"/>
                </a:solidFill>
              </a:rPr>
              <a:t> RGB-base </a:t>
            </a:r>
            <a:r>
              <a:rPr lang="it-IT" sz="2400" dirty="0" err="1">
                <a:solidFill>
                  <a:schemeClr val="tx1"/>
                </a:solidFill>
              </a:rPr>
              <a:t>distortions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ttangolo arrotondato 20"/>
          <p:cNvSpPr/>
          <p:nvPr/>
        </p:nvSpPr>
        <p:spPr>
          <a:xfrm>
            <a:off x="3275856" y="4424164"/>
            <a:ext cx="288032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3275856" y="5517232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ttore 2 9"/>
          <p:cNvCxnSpPr>
            <a:stCxn id="7170" idx="2"/>
            <a:endCxn id="20" idx="0"/>
          </p:cNvCxnSpPr>
          <p:nvPr/>
        </p:nvCxnSpPr>
        <p:spPr>
          <a:xfrm>
            <a:off x="1763688" y="2081064"/>
            <a:ext cx="0" cy="50973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7170" idx="3"/>
            <a:endCxn id="6" idx="1"/>
          </p:cNvCxnSpPr>
          <p:nvPr/>
        </p:nvCxnSpPr>
        <p:spPr>
          <a:xfrm>
            <a:off x="2811438" y="1242864"/>
            <a:ext cx="489341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endCxn id="7171" idx="0"/>
          </p:cNvCxnSpPr>
          <p:nvPr/>
        </p:nvCxnSpPr>
        <p:spPr>
          <a:xfrm>
            <a:off x="1763688" y="3464613"/>
            <a:ext cx="0" cy="54045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7171" idx="3"/>
            <a:endCxn id="21" idx="1"/>
          </p:cNvCxnSpPr>
          <p:nvPr/>
        </p:nvCxnSpPr>
        <p:spPr>
          <a:xfrm>
            <a:off x="2811438" y="4843264"/>
            <a:ext cx="46441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7171" idx="3"/>
            <a:endCxn id="22" idx="1"/>
          </p:cNvCxnSpPr>
          <p:nvPr/>
        </p:nvCxnSpPr>
        <p:spPr>
          <a:xfrm>
            <a:off x="2811438" y="4843264"/>
            <a:ext cx="464418" cy="109306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ngolo ripiegato 26"/>
          <p:cNvSpPr/>
          <p:nvPr/>
        </p:nvSpPr>
        <p:spPr>
          <a:xfrm>
            <a:off x="6732240" y="2365877"/>
            <a:ext cx="2304256" cy="2644080"/>
          </a:xfrm>
          <a:prstGeom prst="foldedCorne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Evaluate</a:t>
            </a:r>
            <a:r>
              <a:rPr lang="it-IT" sz="2400" dirty="0">
                <a:solidFill>
                  <a:schemeClr val="tx1"/>
                </a:solidFill>
              </a:rPr>
              <a:t> the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r>
              <a:rPr lang="it-IT" sz="2400" dirty="0">
                <a:solidFill>
                  <a:schemeClr val="tx1"/>
                </a:solidFill>
              </a:rPr>
              <a:t> / image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tradeoff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Parentesi graffa chiusa 27"/>
          <p:cNvSpPr/>
          <p:nvPr/>
        </p:nvSpPr>
        <p:spPr>
          <a:xfrm>
            <a:off x="6300192" y="1242864"/>
            <a:ext cx="360040" cy="4850432"/>
          </a:xfrm>
          <a:prstGeom prst="rightBrac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66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egnaposto contenuto 22"/>
          <p:cNvSpPr>
            <a:spLocks noGrp="1"/>
          </p:cNvSpPr>
          <p:nvPr>
            <p:ph idx="1"/>
          </p:nvPr>
        </p:nvSpPr>
        <p:spPr>
          <a:xfrm>
            <a:off x="457200" y="2032248"/>
            <a:ext cx="8229600" cy="4853136"/>
          </a:xfrm>
        </p:spPr>
        <p:txBody>
          <a:bodyPr>
            <a:normAutofit/>
          </a:bodyPr>
          <a:lstStyle/>
          <a:p>
            <a:r>
              <a:rPr lang="it-IT" dirty="0" err="1"/>
              <a:t>Transformations</a:t>
            </a:r>
            <a:r>
              <a:rPr lang="it-IT" dirty="0"/>
              <a:t> </a:t>
            </a:r>
            <a:r>
              <a:rPr lang="it-IT" dirty="0" err="1"/>
              <a:t>imply</a:t>
            </a:r>
            <a:r>
              <a:rPr lang="it-IT" dirty="0"/>
              <a:t> a </a:t>
            </a:r>
            <a:r>
              <a:rPr lang="it-IT" dirty="0" err="1"/>
              <a:t>distorsion</a:t>
            </a:r>
            <a:endParaRPr lang="it-IT" dirty="0"/>
          </a:p>
          <a:p>
            <a:pPr lvl="1"/>
            <a:r>
              <a:rPr lang="it-IT" dirty="0" err="1"/>
              <a:t>Perceived</a:t>
            </a:r>
            <a:r>
              <a:rPr lang="it-IT" dirty="0"/>
              <a:t> by the </a:t>
            </a:r>
            <a:r>
              <a:rPr lang="it-IT" dirty="0" err="1"/>
              <a:t>eye</a:t>
            </a:r>
            <a:r>
              <a:rPr lang="it-IT" dirty="0"/>
              <a:t> (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measure</a:t>
            </a:r>
            <a:r>
              <a:rPr lang="it-IT" dirty="0"/>
              <a:t>!) </a:t>
            </a:r>
          </a:p>
          <a:p>
            <a:pPr lvl="1"/>
            <a:r>
              <a:rPr lang="it-IT" dirty="0"/>
              <a:t>Must </a:t>
            </a:r>
            <a:r>
              <a:rPr lang="it-IT" dirty="0" err="1"/>
              <a:t>determine</a:t>
            </a:r>
            <a:r>
              <a:rPr lang="it-IT" dirty="0"/>
              <a:t> a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i="1" dirty="0" err="1"/>
              <a:t>distance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images…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7628"/>
          <a:stretch/>
        </p:blipFill>
        <p:spPr bwMode="auto">
          <a:xfrm>
            <a:off x="6310922" y="3961656"/>
            <a:ext cx="2725573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378596" y="3717032"/>
            <a:ext cx="4777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 in the L*a*b* space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 a notion of Euclidean distance between 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Can </a:t>
            </a:r>
            <a:r>
              <a:rPr lang="it-IT" sz="2400" dirty="0" err="1"/>
              <a:t>define</a:t>
            </a:r>
            <a:r>
              <a:rPr lang="it-IT" sz="2400" dirty="0"/>
              <a:t>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</a:t>
            </a:r>
            <a:r>
              <a:rPr lang="it-IT" sz="2400" dirty="0" err="1"/>
              <a:t>distance</a:t>
            </a:r>
            <a:r>
              <a:rPr lang="it-IT" sz="2400" dirty="0"/>
              <a:t> </a:t>
            </a:r>
            <a:r>
              <a:rPr lang="it-IT" sz="2400" dirty="0" err="1"/>
              <a:t>between</a:t>
            </a:r>
            <a:r>
              <a:rPr lang="it-IT" sz="2400" dirty="0"/>
              <a:t> </a:t>
            </a:r>
            <a:r>
              <a:rPr lang="it-IT" sz="2400" dirty="0" err="1"/>
              <a:t>two</a:t>
            </a:r>
            <a:r>
              <a:rPr lang="it-IT" sz="2400" dirty="0"/>
              <a:t> images.. </a:t>
            </a:r>
            <a:endParaRPr lang="en-US" sz="2400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7600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4. Evaluation of image </a:t>
            </a:r>
            <a:r>
              <a:rPr lang="it-IT" sz="4400" kern="1200" dirty="0" err="1">
                <a:solidFill>
                  <a:schemeClr val="tx1"/>
                </a:solidFill>
              </a:rPr>
              <a:t>distortion</a:t>
            </a:r>
            <a:endParaRPr lang="en-US" sz="4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98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egnaposto contenuto 2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60848"/>
                <a:ext cx="8229600" cy="4853136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Evaluation of image </a:t>
                </a:r>
                <a:r>
                  <a:rPr lang="it-IT" dirty="0" err="1"/>
                  <a:t>distortion</a:t>
                </a:r>
                <a:endParaRPr lang="it-IT" dirty="0"/>
              </a:p>
              <a:p>
                <a:pPr lvl="1"/>
                <a:r>
                  <a:rPr lang="it-IT" dirty="0" err="1"/>
                  <a:t>Difference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images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ε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/>
                              </a:rPr>
                              <m:t>𝑖𝑚𝑎𝑔𝑒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/>
                              </a:rPr>
                              <m:t>𝑖𝑚𝑎𝑔𝑒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/>
                      </a:rPr>
                      <m:t>=</m:t>
                    </m:r>
                  </m:oMath>
                </a14:m>
                <a:endParaRPr lang="it-IT" b="0" i="1" dirty="0">
                  <a:latin typeface="Cambria Math"/>
                </a:endParaRPr>
              </a:p>
              <a:p>
                <a:pPr marL="914400" lvl="2" indent="0">
                  <a:buNone/>
                </a:pPr>
                <a:r>
                  <a:rPr lang="it-IT" b="0" dirty="0"/>
                  <a:t>	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it-IT" sz="18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it-IT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1800" i="1">
                                                    <a:latin typeface="Cambria Math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18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it-IT" sz="18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it-IT" sz="18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it-IT" sz="1800" b="0" i="1" smtClean="0">
                                                <a:latin typeface="Cambria Math"/>
                                              </a:rPr>
                                              <m:t> 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1800" i="1">
                                                    <a:latin typeface="Cambria Math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1800" b="0" i="1" smtClean="0">
                                                    <a:latin typeface="Cambria Math"/>
                                                  </a:rPr>
                                                  <m:t>𝐽</m:t>
                                                </m:r>
                                                <m:r>
                                                  <a:rPr lang="it-IT" sz="18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it-IT" sz="18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it-IT" sz="18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it-IT" sz="1800" i="1">
                                    <a:latin typeface="Cambria Math"/>
                                  </a:rPr>
                                  <m:t>+(</m:t>
                                </m:r>
                                <m:sSup>
                                  <m:sSup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it-IT" sz="1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it-IT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it-IT" sz="18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it-IT" sz="1800" i="1">
                                            <a:latin typeface="Cambria Math"/>
                                          </a:rPr>
                                          <m:t>𝐽</m:t>
                                        </m:r>
                                        <m:r>
                                          <a:rPr lang="it-IT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it-IT" sz="18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18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rad>
                            <m:r>
                              <a:rPr lang="it-IT" sz="1800" i="1">
                                <a:latin typeface="Cambria Math"/>
                              </a:rPr>
                              <m:t>+(</m:t>
                            </m:r>
                            <m:sSup>
                              <m:sSupPr>
                                <m:ctrlPr>
                                  <a:rPr lang="it-IT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8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sz="1800" i="1">
                                    <a:latin typeface="Cambria Math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it-IT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𝐽</m:t>
                                    </m:r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it-IT" sz="18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sz="18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18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t-IT" sz="1800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it-IT" b="0" dirty="0"/>
              </a:p>
              <a:p>
                <a:pPr lvl="2"/>
                <a:r>
                  <a:rPr lang="it-IT" dirty="0"/>
                  <a:t>N =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pixels</a:t>
                </a:r>
                <a:endParaRPr lang="it-IT" dirty="0"/>
              </a:p>
              <a:p>
                <a:pPr lvl="2"/>
                <a:r>
                  <a:rPr lang="it-IT" dirty="0"/>
                  <a:t>k = </a:t>
                </a:r>
                <a:r>
                  <a:rPr lang="it-IT" dirty="0" err="1"/>
                  <a:t>k</a:t>
                </a:r>
                <a:r>
                  <a:rPr lang="it-IT" baseline="30000" dirty="0" err="1"/>
                  <a:t>th</a:t>
                </a:r>
                <a:r>
                  <a:rPr lang="it-IT" dirty="0"/>
                  <a:t> bit</a:t>
                </a:r>
              </a:p>
              <a:p>
                <a:pPr lvl="2"/>
                <a:r>
                  <a:rPr lang="it-IT" dirty="0"/>
                  <a:t>Bit per bit, compute the </a:t>
                </a:r>
                <a:r>
                  <a:rPr lang="it-IT" dirty="0" err="1"/>
                  <a:t>difference</a:t>
                </a:r>
                <a:r>
                  <a:rPr lang="it-IT" dirty="0"/>
                  <a:t> of L, a and b </a:t>
                </a:r>
                <a:r>
                  <a:rPr lang="it-IT" dirty="0" err="1"/>
                  <a:t>components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 images</a:t>
                </a:r>
              </a:p>
            </p:txBody>
          </p:sp>
        </mc:Choice>
        <mc:Fallback xmlns="">
          <p:sp>
            <p:nvSpPr>
              <p:cNvPr id="23" name="Segnaposto contenuto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60848"/>
                <a:ext cx="8229600" cy="4853136"/>
              </a:xfrm>
              <a:blipFill>
                <a:blip r:embed="rId2"/>
                <a:stretch>
                  <a:fillRect l="-1852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7600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4. Evaluation of image </a:t>
            </a:r>
            <a:r>
              <a:rPr lang="it-IT" sz="4400" kern="1200" dirty="0" err="1">
                <a:solidFill>
                  <a:schemeClr val="tx1"/>
                </a:solidFill>
              </a:rPr>
              <a:t>distortion</a:t>
            </a:r>
            <a:endParaRPr lang="en-US" sz="4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12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7600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4. Evaluation of image </a:t>
            </a:r>
            <a:r>
              <a:rPr lang="it-IT" sz="4400" kern="1200" dirty="0" err="1">
                <a:solidFill>
                  <a:schemeClr val="tx1"/>
                </a:solidFill>
              </a:rPr>
              <a:t>distortion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/>
              <p:cNvSpPr txBox="1">
                <a:spLocks/>
              </p:cNvSpPr>
              <p:nvPr/>
            </p:nvSpPr>
            <p:spPr>
              <a:xfrm>
                <a:off x="457200" y="2132856"/>
                <a:ext cx="8507288" cy="39933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b="1" dirty="0"/>
                  <a:t>TASK: </a:t>
                </a:r>
                <a:r>
                  <a:rPr lang="it-IT" dirty="0" err="1"/>
                  <a:t>Define</a:t>
                </a:r>
                <a:r>
                  <a:rPr lang="it-IT" dirty="0"/>
                  <a:t> a MATLAB </a:t>
                </a:r>
                <a:r>
                  <a:rPr lang="it-IT" dirty="0" err="1"/>
                  <a:t>function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estimated</a:t>
                </a:r>
                <a:r>
                  <a:rPr lang="it-IT" dirty="0"/>
                  <a:t> the </a:t>
                </a:r>
                <a:r>
                  <a:rPr lang="it-IT" dirty="0" err="1"/>
                  <a:t>distortion</a:t>
                </a:r>
                <a:r>
                  <a:rPr lang="it-IT" dirty="0"/>
                  <a:t> w.r.t. the </a:t>
                </a:r>
                <a:r>
                  <a:rPr lang="it-IT" dirty="0" err="1"/>
                  <a:t>original</a:t>
                </a:r>
                <a:r>
                  <a:rPr lang="it-IT" dirty="0"/>
                  <a:t> image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</a:rPr>
                      <m:t>ε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/>
                              </a:rPr>
                              <m:t>𝑖𝑚𝑎𝑔𝑒</m:t>
                            </m:r>
                          </m:e>
                          <m:sub>
                            <m:r>
                              <a:rPr lang="it-IT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/>
                              </a:rPr>
                              <m:t>𝑖𝑚𝑎𝑔𝑒</m:t>
                            </m:r>
                          </m:e>
                          <m:sub>
                            <m:r>
                              <a:rPr lang="it-IT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/>
                      </a:rPr>
                      <m:t>=</m:t>
                    </m:r>
                  </m:oMath>
                </a14:m>
                <a:endParaRPr lang="it-IT" i="1" dirty="0">
                  <a:latin typeface="Cambria Math"/>
                </a:endParaRPr>
              </a:p>
              <a:p>
                <a:pPr marL="914400" lvl="2" indent="0">
                  <a:buNone/>
                </a:pPr>
                <a:r>
                  <a:rPr lang="it-IT" dirty="0"/>
                  <a:t>	</a:t>
                </a:r>
                <a14:m>
                  <m:oMath xmlns:m="http://schemas.openxmlformats.org/officeDocument/2006/math">
                    <m:r>
                      <a:rPr lang="it-IT" sz="1900" i="1">
                        <a:latin typeface="Cambria Math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t-IT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900" i="1">
                            <a:latin typeface="Cambria Math"/>
                          </a:rPr>
                          <m:t>𝑘</m:t>
                        </m:r>
                        <m:r>
                          <a:rPr lang="it-IT" sz="19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it-IT" sz="1900" i="1">
                            <a:latin typeface="Cambria Math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it-IT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it-IT" sz="19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it-IT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IT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it-IT" sz="19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1900" i="1">
                                                    <a:latin typeface="Cambria Math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19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it-IT" sz="19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it-IT" sz="19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it-IT" sz="1900" i="1">
                                                <a:latin typeface="Cambria Math"/>
                                              </a:rPr>
                                              <m:t> 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1900" i="1">
                                                    <a:latin typeface="Cambria Math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1900" i="1">
                                                    <a:latin typeface="Cambria Math"/>
                                                  </a:rPr>
                                                  <m:t>𝐽</m:t>
                                                </m:r>
                                                <m:r>
                                                  <a:rPr lang="it-IT" sz="1900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it-IT" sz="1900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it-IT" sz="19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it-IT" sz="1900" i="1">
                                    <a:latin typeface="Cambria Math"/>
                                  </a:rPr>
                                  <m:t>+(</m:t>
                                </m:r>
                                <m:sSup>
                                  <m:sSupPr>
                                    <m:ctrlPr>
                                      <a:rPr lang="it-IT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it-IT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9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it-IT" sz="19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it-IT" sz="19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it-IT" sz="19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it-IT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9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it-IT" sz="1900" i="1">
                                            <a:latin typeface="Cambria Math"/>
                                          </a:rPr>
                                          <m:t>𝐽</m:t>
                                        </m:r>
                                        <m:r>
                                          <a:rPr lang="it-IT" sz="19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it-IT" sz="19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19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rad>
                            <m:r>
                              <a:rPr lang="it-IT" sz="1900" i="1">
                                <a:latin typeface="Cambria Math"/>
                              </a:rPr>
                              <m:t>+(</m:t>
                            </m:r>
                            <m:sSup>
                              <m:sSupPr>
                                <m:ctrlPr>
                                  <a:rPr lang="it-IT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900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sz="1900" i="1">
                                    <a:latin typeface="Cambria Math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it-IT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𝐽</m:t>
                                    </m:r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it-IT" sz="1900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sz="1900" i="1"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19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t-IT" sz="1900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it-IT" dirty="0"/>
              </a:p>
              <a:p>
                <a:pPr lvl="1"/>
                <a:endParaRPr lang="it-IT" dirty="0"/>
              </a:p>
              <a:p>
                <a:pPr lvl="1"/>
                <a:r>
                  <a:rPr lang="it-IT" dirty="0"/>
                  <a:t>Work in the L*a*b* </a:t>
                </a:r>
                <a:r>
                  <a:rPr lang="it-IT" dirty="0" err="1"/>
                  <a:t>space</a:t>
                </a:r>
                <a:r>
                  <a:rPr lang="it-IT" dirty="0"/>
                  <a:t> and compute the </a:t>
                </a:r>
                <a:r>
                  <a:rPr lang="it-IT" dirty="0" err="1"/>
                  <a:t>Euclidian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pixel per pixel</a:t>
                </a:r>
              </a:p>
              <a:p>
                <a:pPr lvl="1"/>
                <a:r>
                  <a:rPr lang="it-IT" dirty="0" err="1"/>
                  <a:t>Convert</a:t>
                </a:r>
                <a:r>
                  <a:rPr lang="it-IT" dirty="0"/>
                  <a:t> by </a:t>
                </a:r>
                <a:r>
                  <a:rPr lang="it-IT" dirty="0" err="1"/>
                  <a:t>using</a:t>
                </a:r>
                <a:r>
                  <a:rPr lang="it-IT" dirty="0"/>
                  <a:t> </a:t>
                </a:r>
                <a:r>
                  <a:rPr lang="it-IT" dirty="0" err="1"/>
                  <a:t>MATLAB’s</a:t>
                </a:r>
                <a:r>
                  <a:rPr lang="it-IT" dirty="0"/>
                  <a:t> r</a:t>
                </a:r>
                <a:r>
                  <a:rPr lang="it-IT" i="1" dirty="0"/>
                  <a:t>gb2lab() </a:t>
                </a:r>
                <a:r>
                  <a:rPr lang="it-IT" dirty="0"/>
                  <a:t>and </a:t>
                </a:r>
                <a:r>
                  <a:rPr lang="it-IT" i="1" dirty="0"/>
                  <a:t>lab2rgb() </a:t>
                </a:r>
                <a:r>
                  <a:rPr lang="it-IT" dirty="0" err="1"/>
                  <a:t>functions</a:t>
                </a:r>
                <a:endParaRPr lang="en-US" dirty="0"/>
              </a:p>
            </p:txBody>
          </p:sp>
        </mc:Choice>
        <mc:Fallback xmlns="">
          <p:sp>
            <p:nvSpPr>
              <p:cNvPr id="5" name="Segnaposto contenu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132856"/>
                <a:ext cx="8507288" cy="3993307"/>
              </a:xfrm>
              <a:prstGeom prst="rect">
                <a:avLst/>
              </a:prstGeom>
              <a:blipFill>
                <a:blip r:embed="rId2"/>
                <a:stretch>
                  <a:fillRect l="-1791" t="-4777" r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995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7600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4. Evaluation of image </a:t>
            </a:r>
            <a:r>
              <a:rPr lang="it-IT" sz="4400" kern="1200" dirty="0" err="1">
                <a:solidFill>
                  <a:schemeClr val="tx1"/>
                </a:solidFill>
              </a:rPr>
              <a:t>distortion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/>
              <p:cNvSpPr txBox="1">
                <a:spLocks/>
              </p:cNvSpPr>
              <p:nvPr/>
            </p:nvSpPr>
            <p:spPr>
              <a:xfrm>
                <a:off x="457200" y="2132856"/>
                <a:ext cx="8507288" cy="39933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85000"/>
                  </a:lnSpc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Think </a:t>
                </a:r>
                <a:r>
                  <a:rPr lang="it-IT" dirty="0" err="1"/>
                  <a:t>also</a:t>
                </a:r>
                <a:r>
                  <a:rPr lang="it-IT" dirty="0"/>
                  <a:t> in </a:t>
                </a:r>
                <a:r>
                  <a:rPr lang="it-IT" dirty="0" err="1"/>
                  <a:t>terms</a:t>
                </a:r>
                <a:r>
                  <a:rPr lang="it-IT" dirty="0"/>
                  <a:t> of </a:t>
                </a:r>
                <a:r>
                  <a:rPr lang="it-IT" dirty="0" err="1"/>
                  <a:t>percentage</a:t>
                </a:r>
                <a:r>
                  <a:rPr lang="it-IT" dirty="0"/>
                  <a:t> </a:t>
                </a:r>
                <a:r>
                  <a:rPr lang="it-IT" dirty="0" err="1"/>
                  <a:t>distortion</a:t>
                </a:r>
                <a:endParaRPr lang="it-IT" dirty="0"/>
              </a:p>
              <a:p>
                <a:pPr lvl="1"/>
                <a:r>
                  <a:rPr lang="it-IT" dirty="0"/>
                  <a:t>E.g., </a:t>
                </a:r>
                <a:r>
                  <a:rPr lang="it-IT" dirty="0" err="1"/>
                  <a:t>distortion</a:t>
                </a:r>
                <a:r>
                  <a:rPr lang="it-IT" dirty="0"/>
                  <a:t> of new image w.r.t. </a:t>
                </a:r>
                <a:r>
                  <a:rPr lang="it-IT" dirty="0" err="1"/>
                  <a:t>distortion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a </a:t>
                </a:r>
                <a:r>
                  <a:rPr lang="it-IT" dirty="0" err="1"/>
                  <a:t>black</a:t>
                </a:r>
                <a:r>
                  <a:rPr lang="it-IT" dirty="0"/>
                  <a:t> and a </a:t>
                </a:r>
                <a:r>
                  <a:rPr lang="it-IT" dirty="0" err="1"/>
                  <a:t>white</a:t>
                </a:r>
                <a:r>
                  <a:rPr lang="it-IT" dirty="0"/>
                  <a:t>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/>
                      </a:rPr>
                      <m:t>𝑑𝑖𝑠𝑡</m:t>
                    </m:r>
                    <m:r>
                      <a:rPr lang="it-IT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ε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/>
                                  </a:rPr>
                                  <m:t>𝑖𝑚𝑎𝑔𝑒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/>
                                  </a:rPr>
                                  <m:t>𝑛𝑒𝑤</m:t>
                                </m:r>
                              </m:sub>
                            </m:sSub>
                            <m:r>
                              <a:rPr lang="it-IT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/>
                                  </a:rPr>
                                  <m:t>𝑖𝑚𝑎𝑔𝑒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/>
                                  </a:rPr>
                                  <m:t>𝑜𝑟𝑖𝑔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ε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h𝑖𝑡𝑒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𝑖𝑚𝑎𝑔𝑒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𝑏𝑙𝑎𝑐𝑘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𝑖𝑚𝑎𝑔𝑒</m:t>
                            </m:r>
                          </m:e>
                        </m:d>
                      </m:den>
                    </m:f>
                    <m:r>
                      <a:rPr lang="it-IT" b="0" i="1" smtClean="0">
                        <a:latin typeface="Cambria Math"/>
                      </a:rPr>
                      <m:t> ∙100       (%)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Segnaposto contenu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132856"/>
                <a:ext cx="8507288" cy="3993307"/>
              </a:xfrm>
              <a:prstGeom prst="rect">
                <a:avLst/>
              </a:prstGeom>
              <a:blipFill>
                <a:blip r:embed="rId2"/>
                <a:stretch>
                  <a:fillRect l="-1791" t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68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7600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4. Evaluation of image </a:t>
            </a:r>
            <a:r>
              <a:rPr lang="it-IT" sz="4400" kern="1200" dirty="0" err="1">
                <a:solidFill>
                  <a:schemeClr val="tx1"/>
                </a:solidFill>
              </a:rPr>
              <a:t>distortion</a:t>
            </a:r>
            <a:r>
              <a:rPr lang="it-IT" sz="4400" kern="1200" dirty="0">
                <a:solidFill>
                  <a:schemeClr val="tx1"/>
                </a:solidFill>
              </a:rPr>
              <a:t> (</a:t>
            </a:r>
            <a:r>
              <a:rPr lang="it-IT" sz="4400" kern="1200" dirty="0" err="1">
                <a:solidFill>
                  <a:schemeClr val="tx1"/>
                </a:solidFill>
              </a:rPr>
              <a:t>cont’d</a:t>
            </a:r>
            <a:r>
              <a:rPr lang="it-IT" sz="4400" kern="1200" dirty="0">
                <a:solidFill>
                  <a:schemeClr val="tx1"/>
                </a:solidFill>
              </a:rPr>
              <a:t>)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2132856"/>
            <a:ext cx="8507288" cy="4248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Alternative: Mean Structural Similarity Index (MSSIM). </a:t>
            </a:r>
          </a:p>
          <a:p>
            <a:pPr lvl="1"/>
            <a:r>
              <a:rPr lang="en-US" dirty="0"/>
              <a:t>More complex metric involving measures of brightness, contrast and structural distortion</a:t>
            </a:r>
          </a:p>
          <a:p>
            <a:pPr lvl="1"/>
            <a:r>
              <a:rPr lang="en-US" dirty="0"/>
              <a:t>Implementation provided by MATLAB: </a:t>
            </a:r>
            <a:r>
              <a:rPr lang="en-US" b="1" dirty="0" err="1"/>
              <a:t>ssim</a:t>
            </a:r>
            <a:r>
              <a:rPr lang="en-US" b="1" dirty="0"/>
              <a:t>(A, B)</a:t>
            </a:r>
          </a:p>
          <a:p>
            <a:pPr lvl="1"/>
            <a:r>
              <a:rPr lang="en-US" dirty="0"/>
              <a:t>Score between 0 and 1 (1 = identical images).</a:t>
            </a:r>
          </a:p>
          <a:p>
            <a:pPr lvl="2"/>
            <a:r>
              <a:rPr lang="en-US" dirty="0"/>
              <a:t>Convert to % simply by multiplying * 100</a:t>
            </a:r>
          </a:p>
          <a:p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Compare the two distortion metrics and determine which one correlates better with visual differences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3800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ra\Desktop\Polito\Didattica\EOES 14-15\Materiale\2013_2014\Labs\Lab3\MATLAB\Image_compensation\image_output\f16_org_30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46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ra\Desktop\Polito\Didattica\EOES 14-15\Materiale\2013_2014\Labs\Lab3\MATLAB\Image_compensation\image_output\f16_compensated_3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050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arrotondato 5"/>
          <p:cNvSpPr/>
          <p:nvPr/>
        </p:nvSpPr>
        <p:spPr>
          <a:xfrm>
            <a:off x="3300779" y="823764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323528" y="2590800"/>
            <a:ext cx="288032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Apply</a:t>
            </a:r>
            <a:r>
              <a:rPr lang="it-IT" sz="2400" dirty="0">
                <a:solidFill>
                  <a:schemeClr val="tx1"/>
                </a:solidFill>
              </a:rPr>
              <a:t> RGB-base </a:t>
            </a:r>
            <a:r>
              <a:rPr lang="it-IT" sz="2400" dirty="0" err="1">
                <a:solidFill>
                  <a:schemeClr val="tx1"/>
                </a:solidFill>
              </a:rPr>
              <a:t>distortions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ttangolo arrotondato 20"/>
          <p:cNvSpPr/>
          <p:nvPr/>
        </p:nvSpPr>
        <p:spPr>
          <a:xfrm>
            <a:off x="3275856" y="4424164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3275856" y="5517232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ttore 2 9"/>
          <p:cNvCxnSpPr>
            <a:stCxn id="7170" idx="2"/>
            <a:endCxn id="20" idx="0"/>
          </p:cNvCxnSpPr>
          <p:nvPr/>
        </p:nvCxnSpPr>
        <p:spPr>
          <a:xfrm>
            <a:off x="1763688" y="2081064"/>
            <a:ext cx="0" cy="5097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7170" idx="3"/>
            <a:endCxn id="6" idx="1"/>
          </p:cNvCxnSpPr>
          <p:nvPr/>
        </p:nvCxnSpPr>
        <p:spPr>
          <a:xfrm>
            <a:off x="2811438" y="1242864"/>
            <a:ext cx="489341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endCxn id="7171" idx="0"/>
          </p:cNvCxnSpPr>
          <p:nvPr/>
        </p:nvCxnSpPr>
        <p:spPr>
          <a:xfrm>
            <a:off x="1763688" y="3464613"/>
            <a:ext cx="0" cy="54045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7171" idx="3"/>
            <a:endCxn id="21" idx="1"/>
          </p:cNvCxnSpPr>
          <p:nvPr/>
        </p:nvCxnSpPr>
        <p:spPr>
          <a:xfrm>
            <a:off x="2811438" y="4843264"/>
            <a:ext cx="464418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7171" idx="3"/>
            <a:endCxn id="22" idx="1"/>
          </p:cNvCxnSpPr>
          <p:nvPr/>
        </p:nvCxnSpPr>
        <p:spPr>
          <a:xfrm>
            <a:off x="2811438" y="4843264"/>
            <a:ext cx="464418" cy="109306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ngolo ripiegato 26"/>
          <p:cNvSpPr/>
          <p:nvPr/>
        </p:nvSpPr>
        <p:spPr>
          <a:xfrm>
            <a:off x="6732240" y="2365877"/>
            <a:ext cx="2304256" cy="2644080"/>
          </a:xfrm>
          <a:prstGeom prst="foldedCorne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Evaluate</a:t>
            </a:r>
            <a:r>
              <a:rPr lang="it-IT" sz="2400" dirty="0">
                <a:solidFill>
                  <a:schemeClr val="tx1"/>
                </a:solidFill>
              </a:rPr>
              <a:t> the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r>
              <a:rPr lang="it-IT" sz="2400" dirty="0">
                <a:solidFill>
                  <a:schemeClr val="tx1"/>
                </a:solidFill>
              </a:rPr>
              <a:t> / image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tradeoff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Parentesi graffa chiusa 27"/>
          <p:cNvSpPr/>
          <p:nvPr/>
        </p:nvSpPr>
        <p:spPr>
          <a:xfrm>
            <a:off x="6300192" y="1242864"/>
            <a:ext cx="360040" cy="4850432"/>
          </a:xfrm>
          <a:prstGeom prst="rightBrac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66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05680" y="274638"/>
            <a:ext cx="8686800" cy="1497600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5. Evaluation of </a:t>
            </a:r>
            <a:r>
              <a:rPr lang="it-IT" sz="4400" kern="1200" dirty="0" err="1">
                <a:solidFill>
                  <a:schemeClr val="tx1"/>
                </a:solidFill>
              </a:rPr>
              <a:t>various</a:t>
            </a:r>
            <a:r>
              <a:rPr lang="it-IT" sz="4400" kern="1200" dirty="0">
                <a:solidFill>
                  <a:schemeClr val="tx1"/>
                </a:solidFill>
              </a:rPr>
              <a:t> </a:t>
            </a:r>
            <a:r>
              <a:rPr lang="it-IT" sz="4400" kern="1200" dirty="0" err="1">
                <a:solidFill>
                  <a:schemeClr val="tx1"/>
                </a:solidFill>
              </a:rPr>
              <a:t>strategies</a:t>
            </a:r>
            <a:r>
              <a:rPr lang="it-IT" sz="4400" kern="1200" dirty="0">
                <a:solidFill>
                  <a:schemeClr val="tx1"/>
                </a:solidFill>
              </a:rPr>
              <a:t> on image </a:t>
            </a:r>
            <a:r>
              <a:rPr lang="it-IT" sz="4400" kern="1200" dirty="0" err="1">
                <a:solidFill>
                  <a:schemeClr val="tx1"/>
                </a:solidFill>
              </a:rPr>
              <a:t>modification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2132856"/>
            <a:ext cx="8507288" cy="3993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85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TASK: </a:t>
            </a:r>
            <a:r>
              <a:rPr lang="it-IT" dirty="0"/>
              <a:t>Experiment image </a:t>
            </a:r>
            <a:r>
              <a:rPr lang="it-IT" dirty="0" err="1"/>
              <a:t>manipulation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 to reduce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consumption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Pixel-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transformations</a:t>
            </a:r>
            <a:endParaRPr lang="it-IT" dirty="0"/>
          </a:p>
          <a:p>
            <a:pPr lvl="2"/>
            <a:r>
              <a:rPr lang="it-IT" dirty="0"/>
              <a:t>Work on colors</a:t>
            </a:r>
          </a:p>
          <a:p>
            <a:pPr lvl="1"/>
            <a:r>
              <a:rPr lang="it-IT" dirty="0" err="1"/>
              <a:t>Histogram</a:t>
            </a:r>
            <a:r>
              <a:rPr lang="it-IT" dirty="0"/>
              <a:t> </a:t>
            </a:r>
            <a:r>
              <a:rPr lang="it-IT" dirty="0" err="1"/>
              <a:t>equalization</a:t>
            </a:r>
            <a:endParaRPr lang="it-IT" dirty="0"/>
          </a:p>
          <a:p>
            <a:pPr lvl="2"/>
            <a:r>
              <a:rPr lang="it-IT" dirty="0"/>
              <a:t>Work on </a:t>
            </a:r>
            <a:r>
              <a:rPr lang="it-IT" dirty="0" err="1"/>
              <a:t>luminance</a:t>
            </a:r>
            <a:endParaRPr lang="it-IT" dirty="0"/>
          </a:p>
          <a:p>
            <a:pPr lvl="1"/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brightness</a:t>
            </a:r>
            <a:r>
              <a:rPr lang="it-IT" dirty="0"/>
              <a:t>/</a:t>
            </a:r>
            <a:r>
              <a:rPr lang="it-IT" dirty="0" err="1"/>
              <a:t>contrast</a:t>
            </a:r>
            <a:r>
              <a:rPr lang="it-IT" dirty="0"/>
              <a:t> </a:t>
            </a:r>
            <a:r>
              <a:rPr lang="it-IT" dirty="0" err="1"/>
              <a:t>modifications</a:t>
            </a:r>
            <a:endParaRPr lang="it-IT" dirty="0"/>
          </a:p>
          <a:p>
            <a:r>
              <a:rPr lang="it-IT" dirty="0" err="1"/>
              <a:t>Apply</a:t>
            </a:r>
            <a:r>
              <a:rPr lang="it-IT" dirty="0"/>
              <a:t> to </a:t>
            </a:r>
            <a:r>
              <a:rPr lang="it-IT" dirty="0" err="1"/>
              <a:t>all</a:t>
            </a:r>
            <a:r>
              <a:rPr lang="it-IT" dirty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4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OLED vs LED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OLED </a:t>
            </a:r>
            <a:r>
              <a:rPr lang="it-IT" dirty="0" err="1"/>
              <a:t>TVs</a:t>
            </a:r>
            <a:r>
              <a:rPr lang="it-IT" dirty="0"/>
              <a:t>	</a:t>
            </a:r>
          </a:p>
          <a:p>
            <a:pPr lvl="1"/>
            <a:r>
              <a:rPr lang="it-IT" dirty="0"/>
              <a:t>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require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lighting</a:t>
            </a:r>
            <a:endParaRPr lang="it-IT" dirty="0"/>
          </a:p>
          <a:p>
            <a:pPr lvl="2"/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black</a:t>
            </a:r>
            <a:r>
              <a:rPr lang="it-IT" dirty="0"/>
              <a:t> </a:t>
            </a:r>
            <a:r>
              <a:rPr lang="it-IT" dirty="0" err="1"/>
              <a:t>levels</a:t>
            </a:r>
            <a:endParaRPr lang="it-IT" dirty="0"/>
          </a:p>
          <a:p>
            <a:pPr lvl="1"/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85" y="3068960"/>
            <a:ext cx="6224259" cy="368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52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2071389"/>
            <a:ext cx="8229600" cy="4669979"/>
          </a:xfrm>
        </p:spPr>
        <p:txBody>
          <a:bodyPr>
            <a:normAutofit fontScale="55000" lnSpcReduction="20000"/>
          </a:bodyPr>
          <a:lstStyle/>
          <a:p>
            <a:r>
              <a:rPr lang="en-US" sz="3800" b="1" dirty="0"/>
              <a:t>Hungry-blue: </a:t>
            </a:r>
          </a:p>
          <a:p>
            <a:pPr lvl="1"/>
            <a:r>
              <a:rPr lang="en-US" sz="3800" dirty="0"/>
              <a:t>Blue is the more costly component.. </a:t>
            </a:r>
          </a:p>
          <a:p>
            <a:pPr lvl="1"/>
            <a:r>
              <a:rPr lang="en-US" sz="3800" dirty="0"/>
              <a:t>So, subtract a constant value to the blue component </a:t>
            </a:r>
          </a:p>
          <a:p>
            <a:pPr lvl="1"/>
            <a:r>
              <a:rPr lang="en-US" sz="3800" dirty="0"/>
              <a:t>Will introduce a distortion but reduces power </a:t>
            </a:r>
          </a:p>
          <a:p>
            <a:pPr lvl="2"/>
            <a:r>
              <a:rPr lang="en-US" sz="2900" dirty="0"/>
              <a:t>Depending on the weight of the blue component </a:t>
            </a:r>
          </a:p>
          <a:p>
            <a:pPr lvl="2"/>
            <a:endParaRPr lang="en-US" sz="2900" dirty="0"/>
          </a:p>
          <a:p>
            <a:r>
              <a:rPr lang="en-US" sz="3800" b="1" dirty="0"/>
              <a:t>Histogram equalization: </a:t>
            </a:r>
          </a:p>
          <a:p>
            <a:pPr lvl="1"/>
            <a:r>
              <a:rPr lang="en-US" sz="3800" dirty="0"/>
              <a:t>Flatten the histogram of the image, e.g., by working on luminance… </a:t>
            </a:r>
          </a:p>
          <a:p>
            <a:pPr lvl="1"/>
            <a:r>
              <a:rPr lang="en-US" sz="3800" dirty="0"/>
              <a:t>Requires to work in the HSV color space </a:t>
            </a:r>
          </a:p>
          <a:p>
            <a:pPr lvl="2"/>
            <a:r>
              <a:rPr lang="fr-FR" sz="2900" dirty="0"/>
              <a:t>Hue – saturation – value (i.e., luminance) </a:t>
            </a:r>
          </a:p>
          <a:p>
            <a:pPr lvl="1"/>
            <a:r>
              <a:rPr lang="en-US" sz="3800" dirty="0"/>
              <a:t>Introduces distortion </a:t>
            </a:r>
          </a:p>
          <a:p>
            <a:pPr lvl="1"/>
            <a:endParaRPr lang="en-US" sz="3800" dirty="0"/>
          </a:p>
          <a:p>
            <a:pPr lvl="1"/>
            <a:endParaRPr lang="en-US" sz="3800" dirty="0"/>
          </a:p>
          <a:p>
            <a:r>
              <a:rPr lang="en-US" sz="3800" b="1" dirty="0"/>
              <a:t>Other types of brightness/contrast transformations:</a:t>
            </a:r>
          </a:p>
          <a:p>
            <a:pPr lvl="1"/>
            <a:r>
              <a:rPr lang="en-US" sz="3800" dirty="0"/>
              <a:t>E.g. Convert to HSV and scale the value component (V </a:t>
            </a:r>
            <a:r>
              <a:rPr lang="en-US" sz="3800" dirty="0">
                <a:sym typeface="Wingdings" pitchFamily="2" charset="2"/>
              </a:rPr>
              <a:t> k*V with k &lt; 1) or do some more complex transformation</a:t>
            </a:r>
          </a:p>
          <a:p>
            <a:pPr lvl="1"/>
            <a:r>
              <a:rPr lang="en-US" sz="3800" dirty="0">
                <a:sym typeface="Wingdings" pitchFamily="2" charset="2"/>
              </a:rPr>
              <a:t>use your imagination</a:t>
            </a:r>
            <a:endParaRPr lang="en-US" sz="3800" dirty="0"/>
          </a:p>
          <a:p>
            <a:endParaRPr lang="en-US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205680" y="274638"/>
            <a:ext cx="8686800" cy="1497600"/>
          </a:xfr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5. Evaluation of </a:t>
            </a:r>
            <a:r>
              <a:rPr lang="it-IT" sz="4400" kern="1200" dirty="0" err="1">
                <a:solidFill>
                  <a:schemeClr val="tx1"/>
                </a:solidFill>
              </a:rPr>
              <a:t>various</a:t>
            </a:r>
            <a:r>
              <a:rPr lang="it-IT" sz="4400" kern="1200" dirty="0">
                <a:solidFill>
                  <a:schemeClr val="tx1"/>
                </a:solidFill>
              </a:rPr>
              <a:t> </a:t>
            </a:r>
            <a:r>
              <a:rPr lang="it-IT" sz="4400" kern="1200" dirty="0" err="1">
                <a:solidFill>
                  <a:schemeClr val="tx1"/>
                </a:solidFill>
              </a:rPr>
              <a:t>strategies</a:t>
            </a:r>
            <a:r>
              <a:rPr lang="it-IT" sz="4400" kern="1200" dirty="0">
                <a:solidFill>
                  <a:schemeClr val="tx1"/>
                </a:solidFill>
              </a:rPr>
              <a:t> on image </a:t>
            </a:r>
            <a:r>
              <a:rPr lang="it-IT" sz="4400" kern="1200" dirty="0" err="1">
                <a:solidFill>
                  <a:schemeClr val="tx1"/>
                </a:solidFill>
              </a:rPr>
              <a:t>modification</a:t>
            </a:r>
            <a:endParaRPr lang="en-US" sz="4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42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ra\Desktop\Polito\Didattica\EOES 14-15\Materiale\2013_2014\Labs\Lab3\MATLAB\Image_compensation\image_output\f16_org_30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46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ra\Desktop\Polito\Didattica\EOES 14-15\Materiale\2013_2014\Labs\Lab3\MATLAB\Image_compensation\image_output\f16_compensated_3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050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arrotondato 5"/>
          <p:cNvSpPr/>
          <p:nvPr/>
        </p:nvSpPr>
        <p:spPr>
          <a:xfrm>
            <a:off x="3300779" y="823764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323528" y="2590800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Apply</a:t>
            </a:r>
            <a:r>
              <a:rPr lang="it-IT" sz="2400" dirty="0">
                <a:solidFill>
                  <a:schemeClr val="tx1"/>
                </a:solidFill>
              </a:rPr>
              <a:t> RGB-base </a:t>
            </a:r>
            <a:r>
              <a:rPr lang="it-IT" sz="2400" dirty="0" err="1">
                <a:solidFill>
                  <a:schemeClr val="tx1"/>
                </a:solidFill>
              </a:rPr>
              <a:t>distortions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ttangolo arrotondato 20"/>
          <p:cNvSpPr/>
          <p:nvPr/>
        </p:nvSpPr>
        <p:spPr>
          <a:xfrm>
            <a:off x="3275856" y="4424164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3275856" y="5517232"/>
            <a:ext cx="2880320" cy="83820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ttore 2 9"/>
          <p:cNvCxnSpPr>
            <a:stCxn id="7170" idx="2"/>
            <a:endCxn id="20" idx="0"/>
          </p:cNvCxnSpPr>
          <p:nvPr/>
        </p:nvCxnSpPr>
        <p:spPr>
          <a:xfrm>
            <a:off x="1763688" y="2081064"/>
            <a:ext cx="0" cy="50973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7170" idx="3"/>
            <a:endCxn id="6" idx="1"/>
          </p:cNvCxnSpPr>
          <p:nvPr/>
        </p:nvCxnSpPr>
        <p:spPr>
          <a:xfrm>
            <a:off x="2811438" y="1242864"/>
            <a:ext cx="489341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endCxn id="7171" idx="0"/>
          </p:cNvCxnSpPr>
          <p:nvPr/>
        </p:nvCxnSpPr>
        <p:spPr>
          <a:xfrm>
            <a:off x="1763688" y="3464613"/>
            <a:ext cx="0" cy="54045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7171" idx="3"/>
            <a:endCxn id="21" idx="1"/>
          </p:cNvCxnSpPr>
          <p:nvPr/>
        </p:nvCxnSpPr>
        <p:spPr>
          <a:xfrm>
            <a:off x="2811438" y="4843264"/>
            <a:ext cx="464418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7171" idx="3"/>
            <a:endCxn id="22" idx="1"/>
          </p:cNvCxnSpPr>
          <p:nvPr/>
        </p:nvCxnSpPr>
        <p:spPr>
          <a:xfrm>
            <a:off x="2811438" y="4843264"/>
            <a:ext cx="464418" cy="109306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ngolo ripiegato 26"/>
          <p:cNvSpPr/>
          <p:nvPr/>
        </p:nvSpPr>
        <p:spPr>
          <a:xfrm>
            <a:off x="6732240" y="2365877"/>
            <a:ext cx="2304256" cy="264408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Evaluate</a:t>
            </a:r>
            <a:r>
              <a:rPr lang="it-IT" sz="2400" dirty="0">
                <a:solidFill>
                  <a:schemeClr val="tx1"/>
                </a:solidFill>
              </a:rPr>
              <a:t> the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r>
              <a:rPr lang="it-IT" sz="2400" dirty="0">
                <a:solidFill>
                  <a:schemeClr val="tx1"/>
                </a:solidFill>
              </a:rPr>
              <a:t> / image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tradeoff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Parentesi graffa chiusa 27"/>
          <p:cNvSpPr/>
          <p:nvPr/>
        </p:nvSpPr>
        <p:spPr>
          <a:xfrm>
            <a:off x="6300192" y="1242864"/>
            <a:ext cx="360040" cy="4850432"/>
          </a:xfrm>
          <a:prstGeom prst="rightBrac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42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6. Analysis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81128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/>
              <a:t>Analyse</a:t>
            </a:r>
            <a:r>
              <a:rPr lang="it-IT" dirty="0"/>
              <a:t> </a:t>
            </a:r>
            <a:r>
              <a:rPr lang="it-IT" dirty="0" err="1"/>
              <a:t>power</a:t>
            </a:r>
            <a:r>
              <a:rPr lang="it-IT" dirty="0"/>
              <a:t>/</a:t>
            </a:r>
            <a:r>
              <a:rPr lang="it-IT" dirty="0" err="1"/>
              <a:t>distortion</a:t>
            </a:r>
            <a:r>
              <a:rPr lang="it-IT" dirty="0"/>
              <a:t> </a:t>
            </a:r>
            <a:r>
              <a:rPr lang="it-IT" dirty="0" err="1"/>
              <a:t>tradeoff</a:t>
            </a:r>
            <a:endParaRPr lang="it-IT" dirty="0"/>
          </a:p>
          <a:p>
            <a:pPr lvl="1"/>
            <a:r>
              <a:rPr lang="it-IT" dirty="0"/>
              <a:t>Do </a:t>
            </a:r>
            <a:r>
              <a:rPr lang="it-IT" dirty="0" err="1"/>
              <a:t>different</a:t>
            </a:r>
            <a:r>
              <a:rPr lang="it-IT" dirty="0"/>
              <a:t> images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differently</a:t>
            </a:r>
            <a:r>
              <a:rPr lang="it-IT" dirty="0"/>
              <a:t>? </a:t>
            </a:r>
          </a:p>
          <a:p>
            <a:pPr lvl="1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consumption</a:t>
            </a:r>
            <a:r>
              <a:rPr lang="it-IT" dirty="0"/>
              <a:t> with </a:t>
            </a:r>
            <a:r>
              <a:rPr lang="it-IT" dirty="0" err="1"/>
              <a:t>different</a:t>
            </a:r>
            <a:r>
              <a:rPr lang="it-IT" dirty="0"/>
              <a:t>  </a:t>
            </a:r>
            <a:r>
              <a:rPr lang="it-IT" dirty="0" err="1"/>
              <a:t>manipulation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? </a:t>
            </a:r>
          </a:p>
          <a:p>
            <a:pPr lvl="1"/>
            <a:r>
              <a:rPr lang="it-IT" dirty="0"/>
              <a:t>How can I </a:t>
            </a:r>
            <a:r>
              <a:rPr lang="it-IT" dirty="0" err="1"/>
              <a:t>save</a:t>
            </a:r>
            <a:r>
              <a:rPr lang="it-IT" dirty="0"/>
              <a:t> more </a:t>
            </a:r>
            <a:r>
              <a:rPr lang="it-IT" dirty="0" err="1"/>
              <a:t>power</a:t>
            </a:r>
            <a:r>
              <a:rPr lang="it-IT" dirty="0"/>
              <a:t> with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distorsions</a:t>
            </a:r>
            <a:r>
              <a:rPr lang="it-IT" dirty="0"/>
              <a:t>?</a:t>
            </a:r>
          </a:p>
          <a:p>
            <a:pPr lvl="1"/>
            <a:r>
              <a:rPr lang="it-IT" dirty="0"/>
              <a:t>… </a:t>
            </a:r>
          </a:p>
          <a:p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Compare the transformations you applied and find the solution that </a:t>
            </a:r>
            <a:r>
              <a:rPr lang="en-US" b="1" dirty="0"/>
              <a:t>minimizes </a:t>
            </a:r>
            <a:r>
              <a:rPr lang="en-US" dirty="0"/>
              <a:t>power consumption under a </a:t>
            </a:r>
            <a:r>
              <a:rPr lang="en-US" b="1" dirty="0"/>
              <a:t>maximum average distortion </a:t>
            </a:r>
            <a:r>
              <a:rPr lang="en-US" dirty="0"/>
              <a:t>constraint (1%, 5%, 10%)</a:t>
            </a:r>
          </a:p>
          <a:p>
            <a:pPr lvl="1"/>
            <a:r>
              <a:rPr lang="en-US" dirty="0"/>
              <a:t>Use both distortion metrics</a:t>
            </a:r>
          </a:p>
        </p:txBody>
      </p:sp>
    </p:spTree>
    <p:extLst>
      <p:ext uri="{BB962C8B-B14F-4D97-AF65-F5344CB8AC3E}">
        <p14:creationId xmlns:p14="http://schemas.microsoft.com/office/powerpoint/2010/main" val="2722625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6. Analysis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5141168"/>
          </a:xfrm>
        </p:spPr>
        <p:txBody>
          <a:bodyPr>
            <a:normAutofit/>
          </a:bodyPr>
          <a:lstStyle/>
          <a:p>
            <a:r>
              <a:rPr lang="it-IT" dirty="0" err="1"/>
              <a:t>Example</a:t>
            </a:r>
            <a:r>
              <a:rPr lang="it-IT" dirty="0"/>
              <a:t>: </a:t>
            </a:r>
          </a:p>
          <a:p>
            <a:pPr lvl="1"/>
            <a:r>
              <a:rPr lang="en-US" dirty="0"/>
              <a:t>Blue reduction</a:t>
            </a:r>
          </a:p>
          <a:p>
            <a:pPr lvl="2"/>
            <a:r>
              <a:rPr lang="en-US" dirty="0"/>
              <a:t>Power saving 29.11%</a:t>
            </a:r>
          </a:p>
          <a:p>
            <a:pPr lvl="2"/>
            <a:r>
              <a:rPr lang="en-US" dirty="0"/>
              <a:t>Distortion 30.99%</a:t>
            </a:r>
          </a:p>
          <a:p>
            <a:pPr lvl="1"/>
            <a:r>
              <a:rPr lang="en-US" dirty="0"/>
              <a:t>Histogram equalization</a:t>
            </a:r>
          </a:p>
          <a:p>
            <a:pPr lvl="2"/>
            <a:r>
              <a:rPr lang="en-US" dirty="0"/>
              <a:t>Power saving 11.99%</a:t>
            </a:r>
          </a:p>
          <a:p>
            <a:pPr lvl="2"/>
            <a:r>
              <a:rPr lang="en-US" dirty="0"/>
              <a:t>Distortion 8.46%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6240" r="8266" b="6938"/>
          <a:stretch/>
        </p:blipFill>
        <p:spPr bwMode="auto">
          <a:xfrm>
            <a:off x="5436098" y="1706351"/>
            <a:ext cx="2022674" cy="488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86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How to: 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load</a:t>
            </a:r>
            <a:r>
              <a:rPr lang="it-IT" dirty="0"/>
              <a:t> an image in MATLAB </a:t>
            </a:r>
          </a:p>
          <a:p>
            <a:pPr marL="914400" lvl="1" indent="-514350"/>
            <a:r>
              <a:rPr lang="it-IT" dirty="0"/>
              <a:t>And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to RGB</a:t>
            </a:r>
          </a:p>
          <a:p>
            <a:pPr marL="914400" lvl="1" indent="-514350"/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Write the </a:t>
            </a:r>
            <a:r>
              <a:rPr lang="it-IT" dirty="0" err="1"/>
              <a:t>function</a:t>
            </a:r>
            <a:r>
              <a:rPr lang="it-IT" dirty="0"/>
              <a:t> to estimate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consumption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Write the </a:t>
            </a:r>
            <a:r>
              <a:rPr lang="it-IT" dirty="0" err="1"/>
              <a:t>function</a:t>
            </a:r>
            <a:r>
              <a:rPr lang="it-IT" dirty="0"/>
              <a:t> to estimate </a:t>
            </a:r>
            <a:r>
              <a:rPr lang="it-IT" dirty="0" err="1"/>
              <a:t>distortion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195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OLED vs LED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OLED </a:t>
            </a:r>
            <a:r>
              <a:rPr lang="it-IT" dirty="0" err="1"/>
              <a:t>TVs</a:t>
            </a:r>
            <a:r>
              <a:rPr lang="it-IT" dirty="0"/>
              <a:t>	</a:t>
            </a:r>
          </a:p>
          <a:p>
            <a:pPr lvl="1"/>
            <a:r>
              <a:rPr lang="it-IT" dirty="0" err="1"/>
              <a:t>Pixels</a:t>
            </a:r>
            <a:r>
              <a:rPr lang="it-IT" dirty="0"/>
              <a:t> are </a:t>
            </a:r>
            <a:r>
              <a:rPr lang="it-IT" dirty="0" err="1"/>
              <a:t>independent</a:t>
            </a:r>
            <a:r>
              <a:rPr lang="it-IT" dirty="0"/>
              <a:t> from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</a:p>
          <a:p>
            <a:pPr lvl="2"/>
            <a:r>
              <a:rPr lang="it-IT" dirty="0"/>
              <a:t>More </a:t>
            </a:r>
            <a:r>
              <a:rPr lang="it-IT" dirty="0" err="1"/>
              <a:t>sense</a:t>
            </a:r>
            <a:r>
              <a:rPr lang="it-IT" dirty="0"/>
              <a:t> of </a:t>
            </a:r>
            <a:r>
              <a:rPr lang="it-IT" dirty="0" err="1"/>
              <a:t>depth</a:t>
            </a:r>
            <a:r>
              <a:rPr lang="it-IT" dirty="0"/>
              <a:t> </a:t>
            </a:r>
          </a:p>
          <a:p>
            <a:pPr lvl="2"/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contrast</a:t>
            </a:r>
            <a:r>
              <a:rPr lang="it-IT" dirty="0"/>
              <a:t> </a:t>
            </a:r>
            <a:r>
              <a:rPr lang="it-IT" dirty="0" err="1"/>
              <a:t>makes</a:t>
            </a:r>
            <a:r>
              <a:rPr lang="it-IT" dirty="0"/>
              <a:t> images more </a:t>
            </a:r>
            <a:r>
              <a:rPr lang="it-IT" dirty="0" err="1"/>
              <a:t>realistic</a:t>
            </a:r>
            <a:r>
              <a:rPr lang="it-IT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098" name="Picture 2" descr="http://www.lg.com/it/images/tv-audio-video/features/lg-tv-EG910V-Immagini-nit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29000"/>
            <a:ext cx="6133573" cy="335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b="1" kern="1200" dirty="0">
                <a:solidFill>
                  <a:schemeClr val="tx1"/>
                </a:solidFill>
                <a:latin typeface="Cambria" panose="02040503050406030204" pitchFamily="18" charset="0"/>
              </a:rPr>
              <a:t>OLED</a:t>
            </a:r>
            <a:endParaRPr lang="en-US" sz="4400" b="1" kern="1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Segnaposto contenuto 2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46923"/>
          </a:xfrm>
        </p:spPr>
        <p:txBody>
          <a:bodyPr>
            <a:normAutofit/>
          </a:bodyPr>
          <a:lstStyle/>
          <a:p>
            <a:r>
              <a:rPr lang="it-IT" dirty="0" err="1"/>
              <a:t>Interesting</a:t>
            </a:r>
            <a:r>
              <a:rPr lang="it-IT" dirty="0"/>
              <a:t> case </a:t>
            </a:r>
            <a:r>
              <a:rPr lang="it-IT" dirty="0" err="1"/>
              <a:t>study</a:t>
            </a:r>
            <a:r>
              <a:rPr lang="it-IT" dirty="0"/>
              <a:t> from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perspective</a:t>
            </a:r>
            <a:r>
              <a:rPr lang="it-IT" dirty="0"/>
              <a:t>…</a:t>
            </a:r>
            <a:endParaRPr lang="en-US" dirty="0"/>
          </a:p>
          <a:p>
            <a:r>
              <a:rPr lang="it-IT" dirty="0" err="1"/>
              <a:t>Organic</a:t>
            </a:r>
            <a:r>
              <a:rPr lang="it-IT" dirty="0"/>
              <a:t> light-</a:t>
            </a:r>
            <a:r>
              <a:rPr lang="it-IT" dirty="0" err="1"/>
              <a:t>emitting</a:t>
            </a:r>
            <a:r>
              <a:rPr lang="it-IT" dirty="0"/>
              <a:t> </a:t>
            </a:r>
            <a:r>
              <a:rPr lang="it-IT" dirty="0" err="1"/>
              <a:t>diode</a:t>
            </a:r>
            <a:r>
              <a:rPr lang="it-IT" dirty="0"/>
              <a:t> (OLED)</a:t>
            </a:r>
          </a:p>
          <a:p>
            <a:pPr lvl="1"/>
            <a:r>
              <a:rPr lang="it-IT" dirty="0"/>
              <a:t>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require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lighting</a:t>
            </a:r>
            <a:endParaRPr lang="it-IT" dirty="0"/>
          </a:p>
          <a:p>
            <a:pPr lvl="1"/>
            <a:r>
              <a:rPr lang="it-IT" dirty="0" err="1"/>
              <a:t>Pixels</a:t>
            </a:r>
            <a:r>
              <a:rPr lang="it-IT" dirty="0"/>
              <a:t> are emissive </a:t>
            </a:r>
          </a:p>
          <a:p>
            <a:pPr lvl="2"/>
            <a:r>
              <a:rPr lang="en-US" dirty="0"/>
              <a:t>Emissive layer is a film of organic compound which </a:t>
            </a:r>
            <a:r>
              <a:rPr lang="en-US" i="1" dirty="0"/>
              <a:t>emits light in response to an electric current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/>
              <a:t>Each</a:t>
            </a:r>
            <a:r>
              <a:rPr lang="it-IT" dirty="0"/>
              <a:t> pixel </a:t>
            </a:r>
            <a:r>
              <a:rPr lang="it-IT" dirty="0" err="1"/>
              <a:t>is</a:t>
            </a:r>
            <a:r>
              <a:rPr lang="it-IT" dirty="0"/>
              <a:t> made of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devices</a:t>
            </a:r>
            <a:r>
              <a:rPr lang="it-IT" dirty="0"/>
              <a:t> </a:t>
            </a:r>
            <a:r>
              <a:rPr lang="it-IT" dirty="0" err="1"/>
              <a:t>corresponding</a:t>
            </a:r>
            <a:r>
              <a:rPr lang="it-IT" dirty="0"/>
              <a:t> to </a:t>
            </a:r>
            <a:r>
              <a:rPr lang="it-IT" dirty="0" err="1"/>
              <a:t>red</a:t>
            </a:r>
            <a:r>
              <a:rPr lang="it-IT" dirty="0"/>
              <a:t>, green and blue </a:t>
            </a:r>
            <a:r>
              <a:rPr lang="it-IT" dirty="0" err="1"/>
              <a:t>components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17" y="3861048"/>
            <a:ext cx="27717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73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Segnaposto contenuto 22"/>
          <p:cNvSpPr>
            <a:spLocks noGrp="1"/>
          </p:cNvSpPr>
          <p:nvPr>
            <p:ph idx="1"/>
          </p:nvPr>
        </p:nvSpPr>
        <p:spPr>
          <a:xfrm>
            <a:off x="457200" y="1600200"/>
            <a:ext cx="5698976" cy="506916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In </a:t>
            </a:r>
            <a:r>
              <a:rPr lang="it-IT" dirty="0" err="1"/>
              <a:t>LCDs</a:t>
            </a:r>
            <a:r>
              <a:rPr lang="it-IT" dirty="0"/>
              <a:t>, </a:t>
            </a:r>
            <a:r>
              <a:rPr lang="it-IT" dirty="0" err="1"/>
              <a:t>backlight</a:t>
            </a:r>
            <a:r>
              <a:rPr lang="it-IT" dirty="0"/>
              <a:t> </a:t>
            </a:r>
            <a:r>
              <a:rPr lang="it-IT" dirty="0" err="1"/>
              <a:t>dominates</a:t>
            </a:r>
            <a:r>
              <a:rPr lang="it-IT" dirty="0"/>
              <a:t>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consumption</a:t>
            </a:r>
            <a:r>
              <a:rPr lang="it-IT" dirty="0"/>
              <a:t> and color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negligible</a:t>
            </a:r>
            <a:r>
              <a:rPr lang="it-IT" dirty="0"/>
              <a:t> </a:t>
            </a:r>
            <a:r>
              <a:rPr lang="it-IT" dirty="0" err="1"/>
              <a:t>power</a:t>
            </a:r>
            <a:r>
              <a:rPr lang="it-IT" dirty="0"/>
              <a:t> impact</a:t>
            </a:r>
          </a:p>
          <a:p>
            <a:endParaRPr lang="it-IT" dirty="0"/>
          </a:p>
          <a:p>
            <a:r>
              <a:rPr lang="it-IT" dirty="0"/>
              <a:t>With OLED </a:t>
            </a:r>
            <a:r>
              <a:rPr lang="it-IT" dirty="0" err="1"/>
              <a:t>displays</a:t>
            </a:r>
            <a:r>
              <a:rPr lang="it-IT" dirty="0"/>
              <a:t>, the color of a pixel </a:t>
            </a:r>
            <a:r>
              <a:rPr lang="it-IT" dirty="0" err="1"/>
              <a:t>impacts</a:t>
            </a:r>
            <a:r>
              <a:rPr lang="it-IT" dirty="0"/>
              <a:t> on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consumption</a:t>
            </a:r>
            <a:endParaRPr lang="it-IT" dirty="0"/>
          </a:p>
          <a:p>
            <a:pPr lvl="1"/>
            <a:r>
              <a:rPr lang="it-IT" dirty="0"/>
              <a:t>E.g., </a:t>
            </a:r>
            <a:r>
              <a:rPr lang="it-IT" dirty="0" err="1"/>
              <a:t>hungry</a:t>
            </a:r>
            <a:r>
              <a:rPr lang="it-IT" dirty="0"/>
              <a:t> blue</a:t>
            </a:r>
          </a:p>
          <a:p>
            <a:pPr lvl="1"/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luminance</a:t>
            </a:r>
            <a:r>
              <a:rPr lang="it-IT" dirty="0"/>
              <a:t> </a:t>
            </a:r>
            <a:r>
              <a:rPr lang="it-IT" dirty="0" err="1"/>
              <a:t>efficacies</a:t>
            </a:r>
            <a:endParaRPr lang="it-IT" dirty="0"/>
          </a:p>
          <a:p>
            <a:pPr lvl="1"/>
            <a:r>
              <a:rPr lang="it-IT" dirty="0" err="1"/>
              <a:t>Different</a:t>
            </a:r>
            <a:r>
              <a:rPr lang="it-IT" dirty="0"/>
              <a:t> images </a:t>
            </a:r>
            <a:r>
              <a:rPr lang="it-IT" dirty="0" err="1"/>
              <a:t>imply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consumption</a:t>
            </a:r>
            <a:r>
              <a:rPr lang="it-IT" dirty="0"/>
              <a:t> </a:t>
            </a:r>
          </a:p>
          <a:p>
            <a:pPr lvl="1"/>
            <a:endParaRPr lang="en-US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200" y="273600"/>
            <a:ext cx="82296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None/>
              <a:defRPr lang="it-IT" sz="4000" b="1" kern="0">
                <a:solidFill>
                  <a:schemeClr val="tx2">
                    <a:lumMod val="75000"/>
                  </a:schemeClr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sz="4400" kern="1200">
                <a:solidFill>
                  <a:schemeClr val="tx1"/>
                </a:solidFill>
              </a:rPr>
              <a:t>OLED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43" y="4077072"/>
            <a:ext cx="2476476" cy="273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42" y="1519567"/>
            <a:ext cx="2477557" cy="248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02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/>
          <a:p>
            <a:pPr eaLnBrk="1" hangingPunct="1"/>
            <a:r>
              <a:rPr lang="it-IT" sz="4400" kern="1200" dirty="0">
                <a:solidFill>
                  <a:schemeClr val="tx1"/>
                </a:solidFill>
              </a:rPr>
              <a:t>OLED</a:t>
            </a:r>
            <a:endParaRPr lang="en-US" sz="4400" kern="1200" dirty="0">
              <a:solidFill>
                <a:schemeClr val="tx1"/>
              </a:solidFill>
            </a:endParaRPr>
          </a:p>
        </p:txBody>
      </p:sp>
      <p:sp>
        <p:nvSpPr>
          <p:cNvPr id="23" name="Segnaposto contenuto 2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consumption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color </a:t>
            </a:r>
            <a:r>
              <a:rPr lang="it-IT" dirty="0" err="1"/>
              <a:t>components</a:t>
            </a:r>
            <a:r>
              <a:rPr lang="it-IT" dirty="0"/>
              <a:t> of a pixel…</a:t>
            </a:r>
          </a:p>
          <a:p>
            <a:pPr lvl="1"/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power</a:t>
            </a:r>
            <a:r>
              <a:rPr lang="it-IT" dirty="0"/>
              <a:t> by </a:t>
            </a:r>
            <a:r>
              <a:rPr lang="it-IT" dirty="0" err="1"/>
              <a:t>changing</a:t>
            </a:r>
            <a:r>
              <a:rPr lang="it-IT" dirty="0"/>
              <a:t> the </a:t>
            </a:r>
            <a:r>
              <a:rPr lang="it-IT" dirty="0" err="1"/>
              <a:t>spectrum</a:t>
            </a:r>
            <a:r>
              <a:rPr lang="it-IT" dirty="0"/>
              <a:t> of the image!</a:t>
            </a:r>
          </a:p>
          <a:p>
            <a:pPr lvl="1"/>
            <a:r>
              <a:rPr lang="it-IT" dirty="0"/>
              <a:t>First </a:t>
            </a:r>
            <a:r>
              <a:rPr lang="it-IT" dirty="0" err="1"/>
              <a:t>class</a:t>
            </a:r>
            <a:r>
              <a:rPr lang="it-IT" dirty="0"/>
              <a:t> of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saving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:</a:t>
            </a:r>
          </a:p>
          <a:p>
            <a:pPr lvl="2"/>
            <a:r>
              <a:rPr lang="it-IT" dirty="0" err="1"/>
              <a:t>Change</a:t>
            </a:r>
            <a:r>
              <a:rPr lang="it-IT" dirty="0"/>
              <a:t> pixel color </a:t>
            </a:r>
          </a:p>
          <a:p>
            <a:pPr lvl="2"/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tolerance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on color </a:t>
            </a:r>
            <a:r>
              <a:rPr lang="it-IT" dirty="0" err="1"/>
              <a:t>distorsion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664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ra\Desktop\Polito\Didattica\EOES 14-15\Materiale\2013_2014\Labs\Lab3\MATLAB\Image_compensation\image_output\f16_org_30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46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ra\Desktop\Polito\Didattica\EOES 14-15\Materiale\2013_2014\Labs\Lab3\MATLAB\Image_compensation\image_output\f16_compensated_3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8" y="4005064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arrotondato 5"/>
          <p:cNvSpPr/>
          <p:nvPr/>
        </p:nvSpPr>
        <p:spPr>
          <a:xfrm>
            <a:off x="3300779" y="823764"/>
            <a:ext cx="288032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323528" y="2590800"/>
            <a:ext cx="288032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Apply</a:t>
            </a:r>
            <a:r>
              <a:rPr lang="it-IT" sz="2400" dirty="0">
                <a:solidFill>
                  <a:schemeClr val="tx1"/>
                </a:solidFill>
              </a:rPr>
              <a:t> image </a:t>
            </a:r>
            <a:r>
              <a:rPr lang="it-IT" sz="2400" dirty="0" err="1">
                <a:solidFill>
                  <a:schemeClr val="tx1"/>
                </a:solidFill>
              </a:rPr>
              <a:t>transformation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ttangolo arrotondato 20"/>
          <p:cNvSpPr/>
          <p:nvPr/>
        </p:nvSpPr>
        <p:spPr>
          <a:xfrm>
            <a:off x="3275856" y="4424164"/>
            <a:ext cx="288032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ttangolo arrotondato 21"/>
          <p:cNvSpPr/>
          <p:nvPr/>
        </p:nvSpPr>
        <p:spPr>
          <a:xfrm>
            <a:off x="3275856" y="5517232"/>
            <a:ext cx="288032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Compute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Connettore 2 9"/>
          <p:cNvCxnSpPr>
            <a:stCxn id="7170" idx="2"/>
            <a:endCxn id="20" idx="0"/>
          </p:cNvCxnSpPr>
          <p:nvPr/>
        </p:nvCxnSpPr>
        <p:spPr>
          <a:xfrm>
            <a:off x="1763688" y="2081064"/>
            <a:ext cx="0" cy="5097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7170" idx="3"/>
            <a:endCxn id="6" idx="1"/>
          </p:cNvCxnSpPr>
          <p:nvPr/>
        </p:nvCxnSpPr>
        <p:spPr>
          <a:xfrm>
            <a:off x="2811438" y="1242864"/>
            <a:ext cx="48934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endCxn id="7171" idx="0"/>
          </p:cNvCxnSpPr>
          <p:nvPr/>
        </p:nvCxnSpPr>
        <p:spPr>
          <a:xfrm>
            <a:off x="1763688" y="3464613"/>
            <a:ext cx="0" cy="54045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7171" idx="3"/>
            <a:endCxn id="21" idx="1"/>
          </p:cNvCxnSpPr>
          <p:nvPr/>
        </p:nvCxnSpPr>
        <p:spPr>
          <a:xfrm>
            <a:off x="2811438" y="4843264"/>
            <a:ext cx="46441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7171" idx="3"/>
            <a:endCxn id="22" idx="1"/>
          </p:cNvCxnSpPr>
          <p:nvPr/>
        </p:nvCxnSpPr>
        <p:spPr>
          <a:xfrm>
            <a:off x="2811438" y="4843264"/>
            <a:ext cx="464418" cy="10930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ngolo ripiegato 26"/>
          <p:cNvSpPr/>
          <p:nvPr/>
        </p:nvSpPr>
        <p:spPr>
          <a:xfrm>
            <a:off x="6732240" y="2365877"/>
            <a:ext cx="2304256" cy="264408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</a:rPr>
              <a:t>Evaluate</a:t>
            </a:r>
            <a:r>
              <a:rPr lang="it-IT" sz="2400" dirty="0">
                <a:solidFill>
                  <a:schemeClr val="tx1"/>
                </a:solidFill>
              </a:rPr>
              <a:t> the </a:t>
            </a:r>
            <a:r>
              <a:rPr lang="it-IT" sz="2400" dirty="0" err="1">
                <a:solidFill>
                  <a:schemeClr val="tx1"/>
                </a:solidFill>
              </a:rPr>
              <a:t>power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consumption</a:t>
            </a:r>
            <a:r>
              <a:rPr lang="it-IT" sz="2400" dirty="0">
                <a:solidFill>
                  <a:schemeClr val="tx1"/>
                </a:solidFill>
              </a:rPr>
              <a:t> / image </a:t>
            </a:r>
            <a:r>
              <a:rPr lang="it-IT" sz="2400" dirty="0" err="1">
                <a:solidFill>
                  <a:schemeClr val="tx1"/>
                </a:solidFill>
              </a:rPr>
              <a:t>distortion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tradeoff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Parentesi graffa chiusa 27"/>
          <p:cNvSpPr/>
          <p:nvPr/>
        </p:nvSpPr>
        <p:spPr>
          <a:xfrm>
            <a:off x="6300192" y="1242864"/>
            <a:ext cx="360040" cy="4850432"/>
          </a:xfrm>
          <a:prstGeom prst="rightBrac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7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57200" y="2790056"/>
            <a:ext cx="82296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ctr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None/>
              <a:defRPr lang="it-IT" sz="4400" b="1"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it-IT"/>
              <a:t>Assignment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829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3255</TotalTime>
  <Words>1366</Words>
  <Application>Microsoft Macintosh PowerPoint</Application>
  <PresentationFormat>On-screen Show (4:3)</PresentationFormat>
  <Paragraphs>243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</vt:lpstr>
      <vt:lpstr>Cambria Math</vt:lpstr>
      <vt:lpstr>Tema di Office</vt:lpstr>
      <vt:lpstr>Lab 2 Energy efficient image processing</vt:lpstr>
      <vt:lpstr>Objective and organization</vt:lpstr>
      <vt:lpstr>OLED vs LED</vt:lpstr>
      <vt:lpstr>OLED vs LED</vt:lpstr>
      <vt:lpstr>OLED</vt:lpstr>
      <vt:lpstr>PowerPoint Presentation</vt:lpstr>
      <vt:lpstr>OLED</vt:lpstr>
      <vt:lpstr>PowerPoint Presentation</vt:lpstr>
      <vt:lpstr>PowerPoint Presentation</vt:lpstr>
      <vt:lpstr>PowerPoint Presentation</vt:lpstr>
      <vt:lpstr>1. Identification of images</vt:lpstr>
      <vt:lpstr>2. Manipulation of images</vt:lpstr>
      <vt:lpstr>PowerPoint Presentation</vt:lpstr>
      <vt:lpstr>2. Manipulation of images</vt:lpstr>
      <vt:lpstr>2. Manipulation of images</vt:lpstr>
      <vt:lpstr>2. Manipulation of images</vt:lpstr>
      <vt:lpstr>PowerPoint Presentation</vt:lpstr>
      <vt:lpstr>3. Evaluation of power consumption</vt:lpstr>
      <vt:lpstr>1. Evaluation of power consumption</vt:lpstr>
      <vt:lpstr>1. Power model for the provided OLED (cont’d)</vt:lpstr>
      <vt:lpstr>3. Evaluation of power consumption</vt:lpstr>
      <vt:lpstr>PowerPoint Presentation</vt:lpstr>
      <vt:lpstr>4. Evaluation of image distortion</vt:lpstr>
      <vt:lpstr>4. Evaluation of image distortion</vt:lpstr>
      <vt:lpstr>4. Evaluation of image distortion</vt:lpstr>
      <vt:lpstr>4. Evaluation of image distortion</vt:lpstr>
      <vt:lpstr>4. Evaluation of image distortion (cont’d)</vt:lpstr>
      <vt:lpstr>PowerPoint Presentation</vt:lpstr>
      <vt:lpstr>5. Evaluation of various strategies on image modification</vt:lpstr>
      <vt:lpstr>5. Evaluation of various strategies on image modification</vt:lpstr>
      <vt:lpstr>PowerPoint Presentation</vt:lpstr>
      <vt:lpstr>6. Analysis</vt:lpstr>
      <vt:lpstr>6. Analysis</vt:lpstr>
      <vt:lpstr>How to: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Open-Source Framework for Formal Specification and Simulation of Electrical Energy Systems</dc:title>
  <dc:creator>Sara</dc:creator>
  <cp:lastModifiedBy>JAHIER PAGLIARI  DANIELE</cp:lastModifiedBy>
  <cp:revision>193</cp:revision>
  <cp:lastPrinted>2016-12-05T16:55:12Z</cp:lastPrinted>
  <dcterms:created xsi:type="dcterms:W3CDTF">2014-07-18T11:54:00Z</dcterms:created>
  <dcterms:modified xsi:type="dcterms:W3CDTF">2019-12-08T17:12:38Z</dcterms:modified>
</cp:coreProperties>
</file>